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3"/>
  </p:notesMasterIdLst>
  <p:sldIdLst>
    <p:sldId id="256" r:id="rId2"/>
    <p:sldId id="365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90BE"/>
    <a:srgbClr val="73B400"/>
    <a:srgbClr val="E1F3C2"/>
    <a:srgbClr val="256329"/>
    <a:srgbClr val="DBE5F1"/>
    <a:srgbClr val="EF6826"/>
    <a:srgbClr val="062B57"/>
    <a:srgbClr val="072A57"/>
    <a:srgbClr val="00EF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36"/>
    <p:restoredTop sz="94839" autoAdjust="0"/>
  </p:normalViewPr>
  <p:slideViewPr>
    <p:cSldViewPr>
      <p:cViewPr varScale="1">
        <p:scale>
          <a:sx n="79" d="100"/>
          <a:sy n="79" d="100"/>
        </p:scale>
        <p:origin x="11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Italia, indice 2015 = 100, indice 2010 = 100)</a:t>
            </a:r>
          </a:p>
        </c:rich>
      </c:tx>
      <c:layout>
        <c:manualLayout>
          <c:xMode val="edge"/>
          <c:yMode val="edge"/>
          <c:x val="0.24927550212674779"/>
          <c:y val="2.84401270229233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6.7636637881146794E-2"/>
          <c:y val="0.13771637256354233"/>
          <c:w val="0.90628465182961659"/>
          <c:h val="0.703061349664852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Manifattura!$B$7</c:f>
              <c:strCache>
                <c:ptCount val="1"/>
                <c:pt idx="0">
                  <c:v>Produzione - manifattura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Manifattura!$A$8:$A$24</c:f>
              <c:numCache>
                <c:formatCode>mmm\-yy</c:formatCode>
                <c:ptCount val="17"/>
                <c:pt idx="0">
                  <c:v>44562</c:v>
                </c:pt>
                <c:pt idx="1">
                  <c:v>44593</c:v>
                </c:pt>
                <c:pt idx="2">
                  <c:v>44621</c:v>
                </c:pt>
                <c:pt idx="3">
                  <c:v>44652</c:v>
                </c:pt>
                <c:pt idx="4">
                  <c:v>44682</c:v>
                </c:pt>
                <c:pt idx="5">
                  <c:v>44713</c:v>
                </c:pt>
                <c:pt idx="6">
                  <c:v>44743</c:v>
                </c:pt>
                <c:pt idx="7">
                  <c:v>44774</c:v>
                </c:pt>
                <c:pt idx="8">
                  <c:v>44805</c:v>
                </c:pt>
                <c:pt idx="9">
                  <c:v>44835</c:v>
                </c:pt>
                <c:pt idx="10">
                  <c:v>44866</c:v>
                </c:pt>
                <c:pt idx="11">
                  <c:v>44896</c:v>
                </c:pt>
                <c:pt idx="12">
                  <c:v>44927</c:v>
                </c:pt>
                <c:pt idx="13">
                  <c:v>44958</c:v>
                </c:pt>
                <c:pt idx="14">
                  <c:v>44986</c:v>
                </c:pt>
                <c:pt idx="15">
                  <c:v>45017</c:v>
                </c:pt>
                <c:pt idx="16">
                  <c:v>45047</c:v>
                </c:pt>
              </c:numCache>
            </c:numRef>
          </c:cat>
          <c:val>
            <c:numRef>
              <c:f>Manifattura!$B$8:$B$24</c:f>
              <c:numCache>
                <c:formatCode>General</c:formatCode>
                <c:ptCount val="17"/>
                <c:pt idx="0">
                  <c:v>102.1</c:v>
                </c:pt>
                <c:pt idx="1">
                  <c:v>106.8</c:v>
                </c:pt>
                <c:pt idx="2">
                  <c:v>106.8</c:v>
                </c:pt>
                <c:pt idx="3">
                  <c:v>109.3</c:v>
                </c:pt>
                <c:pt idx="4">
                  <c:v>107.5</c:v>
                </c:pt>
                <c:pt idx="5">
                  <c:v>105.1</c:v>
                </c:pt>
                <c:pt idx="6">
                  <c:v>105.4</c:v>
                </c:pt>
                <c:pt idx="7">
                  <c:v>108.1</c:v>
                </c:pt>
                <c:pt idx="8">
                  <c:v>106.1</c:v>
                </c:pt>
                <c:pt idx="9">
                  <c:v>104.9</c:v>
                </c:pt>
                <c:pt idx="10">
                  <c:v>105.1</c:v>
                </c:pt>
                <c:pt idx="11">
                  <c:v>106.3</c:v>
                </c:pt>
                <c:pt idx="12">
                  <c:v>105.5</c:v>
                </c:pt>
                <c:pt idx="13">
                  <c:v>104.9</c:v>
                </c:pt>
                <c:pt idx="14">
                  <c:v>104.5</c:v>
                </c:pt>
                <c:pt idx="15">
                  <c:v>102.3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D9-4FF7-AD63-38EBB3BDCD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4596800"/>
        <c:axId val="1704593440"/>
      </c:barChart>
      <c:lineChart>
        <c:grouping val="standard"/>
        <c:varyColors val="0"/>
        <c:ser>
          <c:idx val="1"/>
          <c:order val="1"/>
          <c:tx>
            <c:strRef>
              <c:f>Manifattura!$C$7</c:f>
              <c:strCache>
                <c:ptCount val="1"/>
                <c:pt idx="0">
                  <c:v>Fiducia manifattura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Manifattura!$A$8:$A$24</c:f>
              <c:numCache>
                <c:formatCode>mmm\-yy</c:formatCode>
                <c:ptCount val="17"/>
                <c:pt idx="0">
                  <c:v>44562</c:v>
                </c:pt>
                <c:pt idx="1">
                  <c:v>44593</c:v>
                </c:pt>
                <c:pt idx="2">
                  <c:v>44621</c:v>
                </c:pt>
                <c:pt idx="3">
                  <c:v>44652</c:v>
                </c:pt>
                <c:pt idx="4">
                  <c:v>44682</c:v>
                </c:pt>
                <c:pt idx="5">
                  <c:v>44713</c:v>
                </c:pt>
                <c:pt idx="6">
                  <c:v>44743</c:v>
                </c:pt>
                <c:pt idx="7">
                  <c:v>44774</c:v>
                </c:pt>
                <c:pt idx="8">
                  <c:v>44805</c:v>
                </c:pt>
                <c:pt idx="9">
                  <c:v>44835</c:v>
                </c:pt>
                <c:pt idx="10">
                  <c:v>44866</c:v>
                </c:pt>
                <c:pt idx="11">
                  <c:v>44896</c:v>
                </c:pt>
                <c:pt idx="12">
                  <c:v>44927</c:v>
                </c:pt>
                <c:pt idx="13">
                  <c:v>44958</c:v>
                </c:pt>
                <c:pt idx="14">
                  <c:v>44986</c:v>
                </c:pt>
                <c:pt idx="15">
                  <c:v>45017</c:v>
                </c:pt>
                <c:pt idx="16">
                  <c:v>45047</c:v>
                </c:pt>
              </c:numCache>
            </c:numRef>
          </c:cat>
          <c:val>
            <c:numRef>
              <c:f>Manifattura!$C$8:$C$24</c:f>
              <c:numCache>
                <c:formatCode>General</c:formatCode>
                <c:ptCount val="17"/>
                <c:pt idx="0">
                  <c:v>113.1</c:v>
                </c:pt>
                <c:pt idx="1">
                  <c:v>112.6</c:v>
                </c:pt>
                <c:pt idx="2">
                  <c:v>109.2</c:v>
                </c:pt>
                <c:pt idx="3">
                  <c:v>109.2</c:v>
                </c:pt>
                <c:pt idx="4">
                  <c:v>108.9</c:v>
                </c:pt>
                <c:pt idx="5">
                  <c:v>109.3</c:v>
                </c:pt>
                <c:pt idx="6">
                  <c:v>106.3</c:v>
                </c:pt>
                <c:pt idx="7">
                  <c:v>104.2</c:v>
                </c:pt>
                <c:pt idx="8">
                  <c:v>101.5</c:v>
                </c:pt>
                <c:pt idx="9">
                  <c:v>100.8</c:v>
                </c:pt>
                <c:pt idx="10">
                  <c:v>102.7</c:v>
                </c:pt>
                <c:pt idx="11">
                  <c:v>101.6</c:v>
                </c:pt>
                <c:pt idx="12">
                  <c:v>102.7</c:v>
                </c:pt>
                <c:pt idx="13">
                  <c:v>102.8</c:v>
                </c:pt>
                <c:pt idx="14">
                  <c:v>103.9</c:v>
                </c:pt>
                <c:pt idx="15">
                  <c:v>102.8</c:v>
                </c:pt>
                <c:pt idx="16">
                  <c:v>101.4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6D9-4FF7-AD63-38EBB3BDCD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4596800"/>
        <c:axId val="1704593440"/>
      </c:lineChart>
      <c:dateAx>
        <c:axId val="170459680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04593440"/>
        <c:crosses val="autoZero"/>
        <c:auto val="1"/>
        <c:lblOffset val="100"/>
        <c:baseTimeUnit val="months"/>
      </c:dateAx>
      <c:valAx>
        <c:axId val="170459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04596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3163009169616069"/>
          <c:y val="0.14509498944561716"/>
          <c:w val="0.33841688721094482"/>
          <c:h val="0.15697168913598972"/>
        </c:manualLayout>
      </c:layout>
      <c:overlay val="0"/>
      <c:spPr>
        <a:solidFill>
          <a:sysClr val="window" lastClr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800"/>
              <a:t>Quotazioni internazionali e indice NIC, dati mensili</a:t>
            </a:r>
          </a:p>
        </c:rich>
      </c:tx>
      <c:layout>
        <c:manualLayout>
          <c:xMode val="edge"/>
          <c:yMode val="edge"/>
          <c:x val="0.22962434725787106"/>
          <c:y val="4.09164239967077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7.9712584124805017E-2"/>
          <c:y val="0.19726603147381119"/>
          <c:w val="0.85331582085349134"/>
          <c:h val="0.59793278055176968"/>
        </c:manualLayout>
      </c:layout>
      <c:lineChart>
        <c:grouping val="standard"/>
        <c:varyColors val="0"/>
        <c:ser>
          <c:idx val="0"/>
          <c:order val="0"/>
          <c:tx>
            <c:strRef>
              <c:f>Gas!$B$5</c:f>
              <c:strCache>
                <c:ptCount val="1"/>
                <c:pt idx="0">
                  <c:v>Prezzo del gas in Europa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Gas!$A$6:$A$58</c:f>
              <c:numCache>
                <c:formatCode>m/d/yyyy</c:formatCode>
                <c:ptCount val="53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  <c:pt idx="51">
                  <c:v>45017</c:v>
                </c:pt>
                <c:pt idx="52">
                  <c:v>45047</c:v>
                </c:pt>
              </c:numCache>
            </c:numRef>
          </c:cat>
          <c:val>
            <c:numRef>
              <c:f>Gas!$B$6:$B$58</c:f>
              <c:numCache>
                <c:formatCode>0</c:formatCode>
                <c:ptCount val="53"/>
                <c:pt idx="0">
                  <c:v>21.398</c:v>
                </c:pt>
                <c:pt idx="1">
                  <c:v>18.003</c:v>
                </c:pt>
                <c:pt idx="2">
                  <c:v>15.698</c:v>
                </c:pt>
                <c:pt idx="3">
                  <c:v>15.042</c:v>
                </c:pt>
                <c:pt idx="4">
                  <c:v>13.298999999999999</c:v>
                </c:pt>
                <c:pt idx="5">
                  <c:v>10.522</c:v>
                </c:pt>
                <c:pt idx="6">
                  <c:v>10.941000000000001</c:v>
                </c:pt>
                <c:pt idx="7">
                  <c:v>10.029999999999999</c:v>
                </c:pt>
                <c:pt idx="8">
                  <c:v>9.5679999999999996</c:v>
                </c:pt>
                <c:pt idx="9">
                  <c:v>10.308999999999999</c:v>
                </c:pt>
                <c:pt idx="10">
                  <c:v>14.763999999999999</c:v>
                </c:pt>
                <c:pt idx="11">
                  <c:v>13.031000000000001</c:v>
                </c:pt>
                <c:pt idx="12">
                  <c:v>11.145</c:v>
                </c:pt>
                <c:pt idx="13">
                  <c:v>9.3719999999999999</c:v>
                </c:pt>
                <c:pt idx="14">
                  <c:v>8.6229999999999993</c:v>
                </c:pt>
                <c:pt idx="15">
                  <c:v>6.54</c:v>
                </c:pt>
                <c:pt idx="16">
                  <c:v>4.5759999999999996</c:v>
                </c:pt>
                <c:pt idx="17">
                  <c:v>4.992</c:v>
                </c:pt>
                <c:pt idx="18">
                  <c:v>4.88</c:v>
                </c:pt>
                <c:pt idx="19">
                  <c:v>7.5330000000000004</c:v>
                </c:pt>
                <c:pt idx="20">
                  <c:v>11.162000000000001</c:v>
                </c:pt>
                <c:pt idx="21">
                  <c:v>13.955</c:v>
                </c:pt>
                <c:pt idx="22">
                  <c:v>13.794</c:v>
                </c:pt>
                <c:pt idx="23">
                  <c:v>16.346</c:v>
                </c:pt>
                <c:pt idx="24">
                  <c:v>20.475999999999999</c:v>
                </c:pt>
                <c:pt idx="25">
                  <c:v>17.408999999999999</c:v>
                </c:pt>
                <c:pt idx="26">
                  <c:v>17.795000000000002</c:v>
                </c:pt>
                <c:pt idx="27">
                  <c:v>20.774999999999999</c:v>
                </c:pt>
                <c:pt idx="28">
                  <c:v>25.285</c:v>
                </c:pt>
                <c:pt idx="29">
                  <c:v>29.239000000000001</c:v>
                </c:pt>
                <c:pt idx="30">
                  <c:v>36.14</c:v>
                </c:pt>
                <c:pt idx="31">
                  <c:v>44.304000000000002</c:v>
                </c:pt>
                <c:pt idx="32">
                  <c:v>64.453999999999994</c:v>
                </c:pt>
                <c:pt idx="33">
                  <c:v>87.691999999999993</c:v>
                </c:pt>
                <c:pt idx="34">
                  <c:v>81.921000000000006</c:v>
                </c:pt>
                <c:pt idx="35">
                  <c:v>112.807</c:v>
                </c:pt>
                <c:pt idx="36">
                  <c:v>84.07</c:v>
                </c:pt>
                <c:pt idx="37">
                  <c:v>81.164000000000001</c:v>
                </c:pt>
                <c:pt idx="38">
                  <c:v>129.18299999999999</c:v>
                </c:pt>
                <c:pt idx="39">
                  <c:v>101.062</c:v>
                </c:pt>
                <c:pt idx="40">
                  <c:v>88.588999999999999</c:v>
                </c:pt>
                <c:pt idx="41">
                  <c:v>106.295</c:v>
                </c:pt>
                <c:pt idx="42">
                  <c:v>171.417</c:v>
                </c:pt>
                <c:pt idx="43">
                  <c:v>235.684</c:v>
                </c:pt>
                <c:pt idx="44">
                  <c:v>190.24199999999999</c:v>
                </c:pt>
                <c:pt idx="45">
                  <c:v>72.150000000000006</c:v>
                </c:pt>
                <c:pt idx="46">
                  <c:v>96.281999999999996</c:v>
                </c:pt>
                <c:pt idx="47">
                  <c:v>113.992</c:v>
                </c:pt>
                <c:pt idx="48">
                  <c:v>63.003999999999998</c:v>
                </c:pt>
                <c:pt idx="49">
                  <c:v>53.353000000000002</c:v>
                </c:pt>
                <c:pt idx="50">
                  <c:v>44.188000000000002</c:v>
                </c:pt>
                <c:pt idx="51">
                  <c:v>42.585000000000001</c:v>
                </c:pt>
                <c:pt idx="52">
                  <c:v>33.847499999999997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A6-4F8D-8FA7-36A9B61EEB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4597280"/>
        <c:axId val="1704595360"/>
      </c:lineChart>
      <c:lineChart>
        <c:grouping val="standard"/>
        <c:varyColors val="0"/>
        <c:ser>
          <c:idx val="1"/>
          <c:order val="1"/>
          <c:tx>
            <c:strRef>
              <c:f>Gas!$C$5</c:f>
              <c:strCache>
                <c:ptCount val="1"/>
                <c:pt idx="0">
                  <c:v>Inflazione Italia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Gas!$A$6:$A$58</c:f>
              <c:numCache>
                <c:formatCode>m/d/yyyy</c:formatCode>
                <c:ptCount val="53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  <c:pt idx="51">
                  <c:v>45017</c:v>
                </c:pt>
                <c:pt idx="52">
                  <c:v>45047</c:v>
                </c:pt>
              </c:numCache>
            </c:numRef>
          </c:cat>
          <c:val>
            <c:numRef>
              <c:f>Gas!$C$6:$C$58</c:f>
              <c:numCache>
                <c:formatCode>General</c:formatCode>
                <c:ptCount val="53"/>
                <c:pt idx="0">
                  <c:v>0.9</c:v>
                </c:pt>
                <c:pt idx="1">
                  <c:v>1</c:v>
                </c:pt>
                <c:pt idx="2">
                  <c:v>1</c:v>
                </c:pt>
                <c:pt idx="3">
                  <c:v>1.1000000000000001</c:v>
                </c:pt>
                <c:pt idx="4">
                  <c:v>0.8</c:v>
                </c:pt>
                <c:pt idx="5">
                  <c:v>0.7</c:v>
                </c:pt>
                <c:pt idx="6">
                  <c:v>0.4</c:v>
                </c:pt>
                <c:pt idx="7">
                  <c:v>0.4</c:v>
                </c:pt>
                <c:pt idx="8">
                  <c:v>0.3</c:v>
                </c:pt>
                <c:pt idx="9">
                  <c:v>0.2</c:v>
                </c:pt>
                <c:pt idx="10">
                  <c:v>0.2</c:v>
                </c:pt>
                <c:pt idx="11">
                  <c:v>0.5</c:v>
                </c:pt>
                <c:pt idx="12">
                  <c:v>0.5</c:v>
                </c:pt>
                <c:pt idx="13">
                  <c:v>0.3</c:v>
                </c:pt>
                <c:pt idx="14">
                  <c:v>0.1</c:v>
                </c:pt>
                <c:pt idx="15">
                  <c:v>0</c:v>
                </c:pt>
                <c:pt idx="16">
                  <c:v>-0.2</c:v>
                </c:pt>
                <c:pt idx="17">
                  <c:v>-0.2</c:v>
                </c:pt>
                <c:pt idx="18">
                  <c:v>-0.4</c:v>
                </c:pt>
                <c:pt idx="19">
                  <c:v>-0.5</c:v>
                </c:pt>
                <c:pt idx="20">
                  <c:v>-0.6</c:v>
                </c:pt>
                <c:pt idx="21">
                  <c:v>-0.3</c:v>
                </c:pt>
                <c:pt idx="22">
                  <c:v>-0.2</c:v>
                </c:pt>
                <c:pt idx="23">
                  <c:v>-0.2</c:v>
                </c:pt>
                <c:pt idx="24">
                  <c:v>0.4</c:v>
                </c:pt>
                <c:pt idx="25">
                  <c:v>0.6</c:v>
                </c:pt>
                <c:pt idx="26">
                  <c:v>0.8</c:v>
                </c:pt>
                <c:pt idx="27">
                  <c:v>1.1000000000000001</c:v>
                </c:pt>
                <c:pt idx="28">
                  <c:v>1.3</c:v>
                </c:pt>
                <c:pt idx="29">
                  <c:v>1.3</c:v>
                </c:pt>
                <c:pt idx="30">
                  <c:v>1.9</c:v>
                </c:pt>
                <c:pt idx="31">
                  <c:v>2</c:v>
                </c:pt>
                <c:pt idx="32">
                  <c:v>2.5</c:v>
                </c:pt>
                <c:pt idx="33">
                  <c:v>3</c:v>
                </c:pt>
                <c:pt idx="34">
                  <c:v>3.7</c:v>
                </c:pt>
                <c:pt idx="35">
                  <c:v>3.9</c:v>
                </c:pt>
                <c:pt idx="36">
                  <c:v>4.8</c:v>
                </c:pt>
                <c:pt idx="37">
                  <c:v>5.7</c:v>
                </c:pt>
                <c:pt idx="38">
                  <c:v>6.5</c:v>
                </c:pt>
                <c:pt idx="39">
                  <c:v>6</c:v>
                </c:pt>
                <c:pt idx="40">
                  <c:v>6.8</c:v>
                </c:pt>
                <c:pt idx="41">
                  <c:v>8</c:v>
                </c:pt>
                <c:pt idx="42">
                  <c:v>7.9</c:v>
                </c:pt>
                <c:pt idx="43">
                  <c:v>8.4</c:v>
                </c:pt>
                <c:pt idx="44">
                  <c:v>8.9</c:v>
                </c:pt>
                <c:pt idx="45">
                  <c:v>11.8</c:v>
                </c:pt>
                <c:pt idx="46">
                  <c:v>11.8</c:v>
                </c:pt>
                <c:pt idx="47">
                  <c:v>11.6</c:v>
                </c:pt>
                <c:pt idx="48">
                  <c:v>10</c:v>
                </c:pt>
                <c:pt idx="49">
                  <c:v>9.1</c:v>
                </c:pt>
                <c:pt idx="50">
                  <c:v>7.6</c:v>
                </c:pt>
                <c:pt idx="51">
                  <c:v>8.1999999999999993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A6-4F8D-8FA7-36A9B61EEB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64614800"/>
        <c:axId val="1764612880"/>
      </c:lineChart>
      <c:dateAx>
        <c:axId val="170459728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04595360"/>
        <c:crosses val="autoZero"/>
        <c:auto val="1"/>
        <c:lblOffset val="100"/>
        <c:baseTimeUnit val="months"/>
      </c:dateAx>
      <c:valAx>
        <c:axId val="1704595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04597280"/>
        <c:crosses val="autoZero"/>
        <c:crossBetween val="between"/>
      </c:valAx>
      <c:valAx>
        <c:axId val="176461288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64614800"/>
        <c:crosses val="max"/>
        <c:crossBetween val="between"/>
      </c:valAx>
      <c:dateAx>
        <c:axId val="1764614800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764612880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791935092057119"/>
          <c:y val="0.100701643479363"/>
          <c:w val="0.63704442224435964"/>
          <c:h val="8.69739043079720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Italia, valori % e variazioni % annue*, dati mensili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4.9462624511385618E-2"/>
          <c:y val="0.21226305660742018"/>
          <c:w val="0.88945395587019516"/>
          <c:h val="0.60057186048904498"/>
        </c:manualLayout>
      </c:layout>
      <c:lineChart>
        <c:grouping val="standard"/>
        <c:varyColors val="0"/>
        <c:ser>
          <c:idx val="0"/>
          <c:order val="0"/>
          <c:tx>
            <c:strRef>
              <c:f>'Tassi e prestiti'!$B$6</c:f>
              <c:strCache>
                <c:ptCount val="1"/>
                <c:pt idx="0">
                  <c:v>Tasso per le PMI (scala sx)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'Tassi e prestiti'!$A$7:$A$57</c:f>
              <c:numCache>
                <c:formatCode>m/d/yyyy</c:formatCode>
                <c:ptCount val="51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</c:numCache>
            </c:numRef>
          </c:cat>
          <c:val>
            <c:numRef>
              <c:f>'Tassi e prestiti'!$B$7:$B$57</c:f>
              <c:numCache>
                <c:formatCode>General</c:formatCode>
                <c:ptCount val="51"/>
                <c:pt idx="0">
                  <c:v>2.0251000000000001</c:v>
                </c:pt>
                <c:pt idx="1">
                  <c:v>2.0487000000000002</c:v>
                </c:pt>
                <c:pt idx="2">
                  <c:v>2.0183</c:v>
                </c:pt>
                <c:pt idx="3">
                  <c:v>2.0190999999999999</c:v>
                </c:pt>
                <c:pt idx="4">
                  <c:v>2.0165999999999999</c:v>
                </c:pt>
                <c:pt idx="5">
                  <c:v>1.9508000000000001</c:v>
                </c:pt>
                <c:pt idx="6">
                  <c:v>1.9162999999999999</c:v>
                </c:pt>
                <c:pt idx="7">
                  <c:v>1.8997999999999999</c:v>
                </c:pt>
                <c:pt idx="8">
                  <c:v>1.8533999999999999</c:v>
                </c:pt>
                <c:pt idx="9">
                  <c:v>1.861</c:v>
                </c:pt>
                <c:pt idx="10">
                  <c:v>1.8534999999999999</c:v>
                </c:pt>
                <c:pt idx="11">
                  <c:v>1.8507</c:v>
                </c:pt>
                <c:pt idx="12">
                  <c:v>1.8725000000000001</c:v>
                </c:pt>
                <c:pt idx="13">
                  <c:v>1.8562000000000001</c:v>
                </c:pt>
                <c:pt idx="14">
                  <c:v>1.67</c:v>
                </c:pt>
                <c:pt idx="15">
                  <c:v>1.6851</c:v>
                </c:pt>
                <c:pt idx="16">
                  <c:v>1.5968</c:v>
                </c:pt>
                <c:pt idx="17">
                  <c:v>1.6274999999999999</c:v>
                </c:pt>
                <c:pt idx="18">
                  <c:v>1.6818</c:v>
                </c:pt>
                <c:pt idx="19">
                  <c:v>1.6933</c:v>
                </c:pt>
                <c:pt idx="20">
                  <c:v>1.7146999999999999</c:v>
                </c:pt>
                <c:pt idx="21">
                  <c:v>1.7819</c:v>
                </c:pt>
                <c:pt idx="22">
                  <c:v>1.8644000000000001</c:v>
                </c:pt>
                <c:pt idx="23">
                  <c:v>1.8507</c:v>
                </c:pt>
                <c:pt idx="24">
                  <c:v>1.8416999999999999</c:v>
                </c:pt>
                <c:pt idx="25">
                  <c:v>1.8331999999999999</c:v>
                </c:pt>
                <c:pt idx="26">
                  <c:v>1.8315999999999999</c:v>
                </c:pt>
                <c:pt idx="27">
                  <c:v>1.8043</c:v>
                </c:pt>
                <c:pt idx="28">
                  <c:v>1.8127</c:v>
                </c:pt>
                <c:pt idx="29">
                  <c:v>1.8127</c:v>
                </c:pt>
                <c:pt idx="30">
                  <c:v>1.8280000000000001</c:v>
                </c:pt>
                <c:pt idx="31">
                  <c:v>1.7765</c:v>
                </c:pt>
                <c:pt idx="32">
                  <c:v>1.7323</c:v>
                </c:pt>
                <c:pt idx="33">
                  <c:v>1.7362</c:v>
                </c:pt>
                <c:pt idx="34">
                  <c:v>1.6682999999999999</c:v>
                </c:pt>
                <c:pt idx="35">
                  <c:v>1.7535000000000001</c:v>
                </c:pt>
                <c:pt idx="36">
                  <c:v>1.7373000000000001</c:v>
                </c:pt>
                <c:pt idx="37">
                  <c:v>1.7747999999999999</c:v>
                </c:pt>
                <c:pt idx="38">
                  <c:v>1.7786999999999999</c:v>
                </c:pt>
                <c:pt idx="39">
                  <c:v>1.84</c:v>
                </c:pt>
                <c:pt idx="40">
                  <c:v>1.84</c:v>
                </c:pt>
                <c:pt idx="41">
                  <c:v>1.97</c:v>
                </c:pt>
                <c:pt idx="42">
                  <c:v>2.0099999999999998</c:v>
                </c:pt>
                <c:pt idx="43">
                  <c:v>2.2200000000000002</c:v>
                </c:pt>
                <c:pt idx="44">
                  <c:v>2.59</c:v>
                </c:pt>
                <c:pt idx="45">
                  <c:v>3.14</c:v>
                </c:pt>
                <c:pt idx="46">
                  <c:v>3.47</c:v>
                </c:pt>
                <c:pt idx="47">
                  <c:v>3.9</c:v>
                </c:pt>
                <c:pt idx="48">
                  <c:v>4.1500000000000004</c:v>
                </c:pt>
                <c:pt idx="49">
                  <c:v>4.3899999999999997</c:v>
                </c:pt>
                <c:pt idx="50">
                  <c:v>4.68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D99-4DA8-AC21-7ADC91074D5B}"/>
            </c:ext>
          </c:extLst>
        </c:ser>
        <c:ser>
          <c:idx val="1"/>
          <c:order val="1"/>
          <c:tx>
            <c:strRef>
              <c:f>'Tassi e prestiti'!$C$6</c:f>
              <c:strCache>
                <c:ptCount val="1"/>
                <c:pt idx="0">
                  <c:v>Tasso per le grandi imprese (scala sx)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'Tassi e prestiti'!$A$7:$A$57</c:f>
              <c:numCache>
                <c:formatCode>m/d/yyyy</c:formatCode>
                <c:ptCount val="51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</c:numCache>
            </c:numRef>
          </c:cat>
          <c:val>
            <c:numRef>
              <c:f>'Tassi e prestiti'!$C$7:$C$57</c:f>
              <c:numCache>
                <c:formatCode>General</c:formatCode>
                <c:ptCount val="51"/>
                <c:pt idx="0">
                  <c:v>1.0435000000000001</c:v>
                </c:pt>
                <c:pt idx="1">
                  <c:v>1.0501</c:v>
                </c:pt>
                <c:pt idx="2">
                  <c:v>0.91279999999999994</c:v>
                </c:pt>
                <c:pt idx="3">
                  <c:v>1.0004</c:v>
                </c:pt>
                <c:pt idx="4">
                  <c:v>0.92220000000000002</c:v>
                </c:pt>
                <c:pt idx="5">
                  <c:v>0.91520000000000001</c:v>
                </c:pt>
                <c:pt idx="6">
                  <c:v>0.99670000000000003</c:v>
                </c:pt>
                <c:pt idx="7">
                  <c:v>0.77349999999999997</c:v>
                </c:pt>
                <c:pt idx="8">
                  <c:v>0.77249999999999996</c:v>
                </c:pt>
                <c:pt idx="9">
                  <c:v>0.9123</c:v>
                </c:pt>
                <c:pt idx="10">
                  <c:v>0.8599</c:v>
                </c:pt>
                <c:pt idx="11">
                  <c:v>1.0598000000000001</c:v>
                </c:pt>
                <c:pt idx="12">
                  <c:v>0.77439999999999998</c:v>
                </c:pt>
                <c:pt idx="13">
                  <c:v>0.74990000000000001</c:v>
                </c:pt>
                <c:pt idx="14">
                  <c:v>0.73029999999999995</c:v>
                </c:pt>
                <c:pt idx="15">
                  <c:v>0.81330000000000002</c:v>
                </c:pt>
                <c:pt idx="16">
                  <c:v>0.93489999999999995</c:v>
                </c:pt>
                <c:pt idx="17">
                  <c:v>1.0148999999999999</c:v>
                </c:pt>
                <c:pt idx="18">
                  <c:v>0.89710000000000001</c:v>
                </c:pt>
                <c:pt idx="19">
                  <c:v>0.85029999999999994</c:v>
                </c:pt>
                <c:pt idx="20">
                  <c:v>0.95540000000000003</c:v>
                </c:pt>
                <c:pt idx="21">
                  <c:v>0.99470000000000003</c:v>
                </c:pt>
                <c:pt idx="22">
                  <c:v>0.85709999999999997</c:v>
                </c:pt>
                <c:pt idx="23">
                  <c:v>1.1246</c:v>
                </c:pt>
                <c:pt idx="24">
                  <c:v>0.76839999999999997</c:v>
                </c:pt>
                <c:pt idx="25">
                  <c:v>0.68920000000000003</c:v>
                </c:pt>
                <c:pt idx="26">
                  <c:v>0.83520000000000005</c:v>
                </c:pt>
                <c:pt idx="27">
                  <c:v>0.76890000000000003</c:v>
                </c:pt>
                <c:pt idx="28">
                  <c:v>0.69579999999999997</c:v>
                </c:pt>
                <c:pt idx="29">
                  <c:v>0.78320000000000001</c:v>
                </c:pt>
                <c:pt idx="30">
                  <c:v>0.68569999999999998</c:v>
                </c:pt>
                <c:pt idx="31">
                  <c:v>0.63890000000000002</c:v>
                </c:pt>
                <c:pt idx="32">
                  <c:v>0.80079999999999996</c:v>
                </c:pt>
                <c:pt idx="33">
                  <c:v>0.76580000000000004</c:v>
                </c:pt>
                <c:pt idx="34">
                  <c:v>0.70409999999999995</c:v>
                </c:pt>
                <c:pt idx="35">
                  <c:v>0.88500000000000001</c:v>
                </c:pt>
                <c:pt idx="36">
                  <c:v>0.75760000000000005</c:v>
                </c:pt>
                <c:pt idx="37">
                  <c:v>0.75629999999999997</c:v>
                </c:pt>
                <c:pt idx="38">
                  <c:v>0.87009999999999998</c:v>
                </c:pt>
                <c:pt idx="39">
                  <c:v>0.87</c:v>
                </c:pt>
                <c:pt idx="40">
                  <c:v>0.78</c:v>
                </c:pt>
                <c:pt idx="41">
                  <c:v>1.1499999999999999</c:v>
                </c:pt>
                <c:pt idx="42">
                  <c:v>1.01</c:v>
                </c:pt>
                <c:pt idx="43">
                  <c:v>1.1100000000000001</c:v>
                </c:pt>
                <c:pt idx="44">
                  <c:v>1.68</c:v>
                </c:pt>
                <c:pt idx="45">
                  <c:v>2.19</c:v>
                </c:pt>
                <c:pt idx="46">
                  <c:v>2.72</c:v>
                </c:pt>
                <c:pt idx="47">
                  <c:v>3.33</c:v>
                </c:pt>
                <c:pt idx="48">
                  <c:v>3.42</c:v>
                </c:pt>
                <c:pt idx="49">
                  <c:v>3.04</c:v>
                </c:pt>
                <c:pt idx="50">
                  <c:v>4.01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D99-4DA8-AC21-7ADC91074D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2016624"/>
        <c:axId val="1772011344"/>
      </c:lineChart>
      <c:lineChart>
        <c:grouping val="standard"/>
        <c:varyColors val="0"/>
        <c:ser>
          <c:idx val="2"/>
          <c:order val="2"/>
          <c:tx>
            <c:strRef>
              <c:f>'Tassi e prestiti'!$D$6</c:f>
              <c:strCache>
                <c:ptCount val="1"/>
                <c:pt idx="0">
                  <c:v>Prestiti (scala dx)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'Tassi e prestiti'!$A$7:$A$57</c:f>
              <c:numCache>
                <c:formatCode>m/d/yyyy</c:formatCode>
                <c:ptCount val="51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</c:numCache>
            </c:numRef>
          </c:cat>
          <c:val>
            <c:numRef>
              <c:f>'Tassi e prestiti'!$D$7:$D$57</c:f>
              <c:numCache>
                <c:formatCode>General</c:formatCode>
                <c:ptCount val="51"/>
                <c:pt idx="0">
                  <c:v>-0.7</c:v>
                </c:pt>
                <c:pt idx="1">
                  <c:v>-0.2</c:v>
                </c:pt>
                <c:pt idx="2">
                  <c:v>-0.7</c:v>
                </c:pt>
                <c:pt idx="3">
                  <c:v>-0.6</c:v>
                </c:pt>
                <c:pt idx="4">
                  <c:v>-0.2</c:v>
                </c:pt>
                <c:pt idx="5">
                  <c:v>-0.7</c:v>
                </c:pt>
                <c:pt idx="6">
                  <c:v>-0.5</c:v>
                </c:pt>
                <c:pt idx="7">
                  <c:v>-0.7</c:v>
                </c:pt>
                <c:pt idx="8">
                  <c:v>-1</c:v>
                </c:pt>
                <c:pt idx="9">
                  <c:v>-1.4</c:v>
                </c:pt>
                <c:pt idx="10">
                  <c:v>-2</c:v>
                </c:pt>
                <c:pt idx="11">
                  <c:v>-1.9</c:v>
                </c:pt>
                <c:pt idx="12">
                  <c:v>-1.03</c:v>
                </c:pt>
                <c:pt idx="13">
                  <c:v>-1.18</c:v>
                </c:pt>
                <c:pt idx="14">
                  <c:v>1.54</c:v>
                </c:pt>
                <c:pt idx="15">
                  <c:v>1.84</c:v>
                </c:pt>
                <c:pt idx="16">
                  <c:v>2</c:v>
                </c:pt>
                <c:pt idx="17">
                  <c:v>3.7</c:v>
                </c:pt>
                <c:pt idx="18">
                  <c:v>4.53</c:v>
                </c:pt>
                <c:pt idx="19">
                  <c:v>6.02</c:v>
                </c:pt>
                <c:pt idx="20">
                  <c:v>6.84</c:v>
                </c:pt>
                <c:pt idx="21">
                  <c:v>7.38</c:v>
                </c:pt>
                <c:pt idx="22">
                  <c:v>8.07</c:v>
                </c:pt>
                <c:pt idx="23">
                  <c:v>8.2799999999999994</c:v>
                </c:pt>
                <c:pt idx="24">
                  <c:v>7.27</c:v>
                </c:pt>
                <c:pt idx="25">
                  <c:v>7.57</c:v>
                </c:pt>
                <c:pt idx="26">
                  <c:v>5.68</c:v>
                </c:pt>
                <c:pt idx="27">
                  <c:v>4.5199999999999996</c:v>
                </c:pt>
                <c:pt idx="28">
                  <c:v>4.63</c:v>
                </c:pt>
                <c:pt idx="29">
                  <c:v>3.83</c:v>
                </c:pt>
                <c:pt idx="30">
                  <c:v>1.68</c:v>
                </c:pt>
                <c:pt idx="31">
                  <c:v>1.2</c:v>
                </c:pt>
                <c:pt idx="32">
                  <c:v>0.7</c:v>
                </c:pt>
                <c:pt idx="33">
                  <c:v>0.6</c:v>
                </c:pt>
                <c:pt idx="34">
                  <c:v>0.4</c:v>
                </c:pt>
                <c:pt idx="35">
                  <c:v>1.7</c:v>
                </c:pt>
                <c:pt idx="36">
                  <c:v>0.9</c:v>
                </c:pt>
                <c:pt idx="37">
                  <c:v>1.2</c:v>
                </c:pt>
                <c:pt idx="38">
                  <c:v>1.3</c:v>
                </c:pt>
                <c:pt idx="39">
                  <c:v>1.8</c:v>
                </c:pt>
                <c:pt idx="40">
                  <c:v>2.2999999999999998</c:v>
                </c:pt>
                <c:pt idx="41">
                  <c:v>2.6</c:v>
                </c:pt>
                <c:pt idx="42">
                  <c:v>3.7</c:v>
                </c:pt>
                <c:pt idx="43">
                  <c:v>4.8</c:v>
                </c:pt>
                <c:pt idx="44">
                  <c:v>4.4000000000000004</c:v>
                </c:pt>
                <c:pt idx="45">
                  <c:v>3.1</c:v>
                </c:pt>
                <c:pt idx="46">
                  <c:v>2.7</c:v>
                </c:pt>
                <c:pt idx="47">
                  <c:v>-0.1</c:v>
                </c:pt>
                <c:pt idx="48">
                  <c:v>0</c:v>
                </c:pt>
                <c:pt idx="49">
                  <c:v>-0.5</c:v>
                </c:pt>
                <c:pt idx="50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D99-4DA8-AC21-7ADC91074D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80299984"/>
        <c:axId val="1980301904"/>
      </c:lineChart>
      <c:dateAx>
        <c:axId val="177201662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72011344"/>
        <c:crosses val="autoZero"/>
        <c:auto val="1"/>
        <c:lblOffset val="100"/>
        <c:baseTimeUnit val="months"/>
      </c:dateAx>
      <c:valAx>
        <c:axId val="177201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72016624"/>
        <c:crosses val="autoZero"/>
        <c:crossBetween val="between"/>
        <c:majorUnit val="1"/>
      </c:valAx>
      <c:valAx>
        <c:axId val="198030190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80299984"/>
        <c:crosses val="max"/>
        <c:crossBetween val="between"/>
      </c:valAx>
      <c:dateAx>
        <c:axId val="1980299984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980301904"/>
        <c:crosses val="autoZero"/>
        <c:auto val="1"/>
        <c:lblOffset val="100"/>
        <c:baseTimeUnit val="months"/>
        <c:majorUnit val="1"/>
        <c:minorUnit val="1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558540117394722E-2"/>
          <c:y val="8.6812115445632179E-2"/>
          <c:w val="0.94878809679385212"/>
          <c:h val="9.56412699302266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it-IT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300" dirty="0"/>
              <a:t>Fatturato Italia, var. % tendenziali</a:t>
            </a:r>
          </a:p>
        </c:rich>
      </c:tx>
      <c:layout>
        <c:manualLayout>
          <c:xMode val="edge"/>
          <c:yMode val="edge"/>
          <c:x val="0.24566173135300481"/>
          <c:y val="3.6391058888193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9.2803229141811813E-2"/>
          <c:y val="0.15863453815261047"/>
          <c:w val="0.89204710443134549"/>
          <c:h val="0.653614457831325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genova!$B$3:$B$4</c:f>
              <c:strCache>
                <c:ptCount val="2"/>
                <c:pt idx="0">
                  <c:v>fatturato Italia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genova!$A$31:$A$49</c:f>
              <c:strCache>
                <c:ptCount val="19"/>
                <c:pt idx="0">
                  <c:v>1 2014</c:v>
                </c:pt>
                <c:pt idx="1">
                  <c:v>2 2014</c:v>
                </c:pt>
                <c:pt idx="2">
                  <c:v>1 2015</c:v>
                </c:pt>
                <c:pt idx="3">
                  <c:v>2 2015</c:v>
                </c:pt>
                <c:pt idx="4">
                  <c:v>1 2016</c:v>
                </c:pt>
                <c:pt idx="5">
                  <c:v>2 2016</c:v>
                </c:pt>
                <c:pt idx="6">
                  <c:v>1 2017</c:v>
                </c:pt>
                <c:pt idx="7">
                  <c:v>2 2017</c:v>
                </c:pt>
                <c:pt idx="8">
                  <c:v>1 2018</c:v>
                </c:pt>
                <c:pt idx="9">
                  <c:v>2 2018</c:v>
                </c:pt>
                <c:pt idx="10">
                  <c:v>1 2019</c:v>
                </c:pt>
                <c:pt idx="11">
                  <c:v>2 2019</c:v>
                </c:pt>
                <c:pt idx="12">
                  <c:v>1 2020</c:v>
                </c:pt>
                <c:pt idx="13">
                  <c:v>2 2020</c:v>
                </c:pt>
                <c:pt idx="14">
                  <c:v>1 2021</c:v>
                </c:pt>
                <c:pt idx="15">
                  <c:v>2 2021</c:v>
                </c:pt>
                <c:pt idx="16">
                  <c:v>1 2022</c:v>
                </c:pt>
                <c:pt idx="17">
                  <c:v>2 2022</c:v>
                </c:pt>
                <c:pt idx="18">
                  <c:v>1 2023</c:v>
                </c:pt>
              </c:strCache>
            </c:strRef>
          </c:cat>
          <c:val>
            <c:numRef>
              <c:f>genova!$B$31:$B$49</c:f>
              <c:numCache>
                <c:formatCode>General</c:formatCode>
                <c:ptCount val="19"/>
                <c:pt idx="0">
                  <c:v>0.8</c:v>
                </c:pt>
                <c:pt idx="1">
                  <c:v>0.6</c:v>
                </c:pt>
                <c:pt idx="2">
                  <c:v>-0.4</c:v>
                </c:pt>
                <c:pt idx="3">
                  <c:v>0.5</c:v>
                </c:pt>
                <c:pt idx="4">
                  <c:v>-1.5</c:v>
                </c:pt>
                <c:pt idx="5">
                  <c:v>0.6</c:v>
                </c:pt>
                <c:pt idx="6">
                  <c:v>1.9</c:v>
                </c:pt>
                <c:pt idx="7">
                  <c:v>0.3</c:v>
                </c:pt>
                <c:pt idx="8">
                  <c:v>0.3</c:v>
                </c:pt>
                <c:pt idx="9">
                  <c:v>-1</c:v>
                </c:pt>
                <c:pt idx="10">
                  <c:v>-0.8</c:v>
                </c:pt>
                <c:pt idx="11">
                  <c:v>1.8</c:v>
                </c:pt>
                <c:pt idx="12">
                  <c:v>-13.9</c:v>
                </c:pt>
                <c:pt idx="13">
                  <c:v>0.3</c:v>
                </c:pt>
                <c:pt idx="14">
                  <c:v>7.5</c:v>
                </c:pt>
                <c:pt idx="15">
                  <c:v>7.5</c:v>
                </c:pt>
                <c:pt idx="16">
                  <c:v>5.9</c:v>
                </c:pt>
                <c:pt idx="17">
                  <c:v>12</c:v>
                </c:pt>
                <c:pt idx="18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1A-4D38-BB1B-9549A7B82A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0627263"/>
        <c:axId val="1"/>
      </c:barChart>
      <c:catAx>
        <c:axId val="690627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-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90627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330" dirty="0"/>
              <a:t>Ordini Italia, var. % tendenziali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6.3791116641978868E-2"/>
          <c:y val="0.14393518518518519"/>
          <c:w val="0.90995167131759513"/>
          <c:h val="0.6662496354622339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genova!$A$31:$A$49</c:f>
              <c:strCache>
                <c:ptCount val="19"/>
                <c:pt idx="0">
                  <c:v>1 2014</c:v>
                </c:pt>
                <c:pt idx="1">
                  <c:v>2 2014</c:v>
                </c:pt>
                <c:pt idx="2">
                  <c:v>1 2015</c:v>
                </c:pt>
                <c:pt idx="3">
                  <c:v>2 2015</c:v>
                </c:pt>
                <c:pt idx="4">
                  <c:v>1 2016</c:v>
                </c:pt>
                <c:pt idx="5">
                  <c:v>2 2016</c:v>
                </c:pt>
                <c:pt idx="6">
                  <c:v>1 2017</c:v>
                </c:pt>
                <c:pt idx="7">
                  <c:v>2 2017</c:v>
                </c:pt>
                <c:pt idx="8">
                  <c:v>1 2018</c:v>
                </c:pt>
                <c:pt idx="9">
                  <c:v>2 2018</c:v>
                </c:pt>
                <c:pt idx="10">
                  <c:v>1 2019</c:v>
                </c:pt>
                <c:pt idx="11">
                  <c:v>2 2019</c:v>
                </c:pt>
                <c:pt idx="12">
                  <c:v>1 2020</c:v>
                </c:pt>
                <c:pt idx="13">
                  <c:v>2 2020</c:v>
                </c:pt>
                <c:pt idx="14">
                  <c:v>1 2021</c:v>
                </c:pt>
                <c:pt idx="15">
                  <c:v>2 2021</c:v>
                </c:pt>
                <c:pt idx="16">
                  <c:v>1 2022</c:v>
                </c:pt>
                <c:pt idx="17">
                  <c:v>2 2022</c:v>
                </c:pt>
                <c:pt idx="18">
                  <c:v>1 2023</c:v>
                </c:pt>
              </c:strCache>
            </c:strRef>
          </c:cat>
          <c:val>
            <c:numRef>
              <c:f>genova!$D$31:$D$49</c:f>
              <c:numCache>
                <c:formatCode>General</c:formatCode>
                <c:ptCount val="19"/>
                <c:pt idx="0">
                  <c:v>-1</c:v>
                </c:pt>
                <c:pt idx="1">
                  <c:v>-0.8</c:v>
                </c:pt>
                <c:pt idx="2">
                  <c:v>7.7</c:v>
                </c:pt>
                <c:pt idx="3">
                  <c:v>-2.9</c:v>
                </c:pt>
                <c:pt idx="4">
                  <c:v>-0.4</c:v>
                </c:pt>
                <c:pt idx="5">
                  <c:v>4.0999999999999996</c:v>
                </c:pt>
                <c:pt idx="6">
                  <c:v>4.3</c:v>
                </c:pt>
                <c:pt idx="7">
                  <c:v>10.1</c:v>
                </c:pt>
                <c:pt idx="8">
                  <c:v>4</c:v>
                </c:pt>
                <c:pt idx="9">
                  <c:v>1.4</c:v>
                </c:pt>
                <c:pt idx="10">
                  <c:v>-3</c:v>
                </c:pt>
                <c:pt idx="11">
                  <c:v>1.8</c:v>
                </c:pt>
                <c:pt idx="12">
                  <c:v>-4.5999999999999996</c:v>
                </c:pt>
                <c:pt idx="13">
                  <c:v>0.9</c:v>
                </c:pt>
                <c:pt idx="14">
                  <c:v>7</c:v>
                </c:pt>
                <c:pt idx="15">
                  <c:v>3.8</c:v>
                </c:pt>
                <c:pt idx="16">
                  <c:v>1.5</c:v>
                </c:pt>
                <c:pt idx="17">
                  <c:v>1.8</c:v>
                </c:pt>
                <c:pt idx="18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00-4797-9130-798781593F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259471"/>
        <c:axId val="171272431"/>
      </c:barChart>
      <c:catAx>
        <c:axId val="171259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1272431"/>
        <c:crosses val="autoZero"/>
        <c:auto val="1"/>
        <c:lblAlgn val="ctr"/>
        <c:lblOffset val="100"/>
        <c:noMultiLvlLbl val="0"/>
      </c:catAx>
      <c:valAx>
        <c:axId val="1712724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1259471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Occupazione, var. % tendenziali</a:t>
            </a:r>
          </a:p>
        </c:rich>
      </c:tx>
      <c:layout>
        <c:manualLayout>
          <c:xMode val="edge"/>
          <c:yMode val="edge"/>
          <c:x val="0.26358333333333334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genova!$A$31:$A$49</c:f>
              <c:strCache>
                <c:ptCount val="19"/>
                <c:pt idx="0">
                  <c:v>1 2014</c:v>
                </c:pt>
                <c:pt idx="1">
                  <c:v>2 2014</c:v>
                </c:pt>
                <c:pt idx="2">
                  <c:v>1 2015</c:v>
                </c:pt>
                <c:pt idx="3">
                  <c:v>2 2015</c:v>
                </c:pt>
                <c:pt idx="4">
                  <c:v>1 2016</c:v>
                </c:pt>
                <c:pt idx="5">
                  <c:v>2 2016</c:v>
                </c:pt>
                <c:pt idx="6">
                  <c:v>1 2017</c:v>
                </c:pt>
                <c:pt idx="7">
                  <c:v>2 2017</c:v>
                </c:pt>
                <c:pt idx="8">
                  <c:v>1 2018</c:v>
                </c:pt>
                <c:pt idx="9">
                  <c:v>2 2018</c:v>
                </c:pt>
                <c:pt idx="10">
                  <c:v>1 2019</c:v>
                </c:pt>
                <c:pt idx="11">
                  <c:v>2 2019</c:v>
                </c:pt>
                <c:pt idx="12">
                  <c:v>1 2020</c:v>
                </c:pt>
                <c:pt idx="13">
                  <c:v>2 2020</c:v>
                </c:pt>
                <c:pt idx="14">
                  <c:v>1 2021</c:v>
                </c:pt>
                <c:pt idx="15">
                  <c:v>2 2021</c:v>
                </c:pt>
                <c:pt idx="16">
                  <c:v>1 2022</c:v>
                </c:pt>
                <c:pt idx="17">
                  <c:v>2 2022</c:v>
                </c:pt>
                <c:pt idx="18">
                  <c:v>1 2023</c:v>
                </c:pt>
              </c:strCache>
            </c:strRef>
          </c:cat>
          <c:val>
            <c:numRef>
              <c:f>genova!$F$31:$F$49</c:f>
              <c:numCache>
                <c:formatCode>General</c:formatCode>
                <c:ptCount val="19"/>
                <c:pt idx="0">
                  <c:v>0</c:v>
                </c:pt>
                <c:pt idx="1">
                  <c:v>0.2</c:v>
                </c:pt>
                <c:pt idx="2">
                  <c:v>-0.1</c:v>
                </c:pt>
                <c:pt idx="3">
                  <c:v>-0.1</c:v>
                </c:pt>
                <c:pt idx="4">
                  <c:v>0.7</c:v>
                </c:pt>
                <c:pt idx="5">
                  <c:v>0.4</c:v>
                </c:pt>
                <c:pt idx="6">
                  <c:v>0</c:v>
                </c:pt>
                <c:pt idx="7">
                  <c:v>-1.1000000000000001</c:v>
                </c:pt>
                <c:pt idx="8">
                  <c:v>0.4</c:v>
                </c:pt>
                <c:pt idx="9">
                  <c:v>0.5</c:v>
                </c:pt>
                <c:pt idx="10">
                  <c:v>-0.9</c:v>
                </c:pt>
                <c:pt idx="11">
                  <c:v>0.1</c:v>
                </c:pt>
                <c:pt idx="12">
                  <c:v>-1.4</c:v>
                </c:pt>
                <c:pt idx="13">
                  <c:v>-0.5</c:v>
                </c:pt>
                <c:pt idx="14">
                  <c:v>1.1000000000000001</c:v>
                </c:pt>
                <c:pt idx="15">
                  <c:v>0.4</c:v>
                </c:pt>
                <c:pt idx="16">
                  <c:v>0.7</c:v>
                </c:pt>
                <c:pt idx="17">
                  <c:v>1.6</c:v>
                </c:pt>
                <c:pt idx="18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1A-4EBF-B370-DCF079ECCD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259471"/>
        <c:axId val="171272431"/>
      </c:barChart>
      <c:catAx>
        <c:axId val="171259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1272431"/>
        <c:crosses val="autoZero"/>
        <c:auto val="1"/>
        <c:lblAlgn val="ctr"/>
        <c:lblOffset val="100"/>
        <c:noMultiLvlLbl val="0"/>
      </c:catAx>
      <c:valAx>
        <c:axId val="1712724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12594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it-IT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100" b="1" i="0">
                <a:effectLst/>
              </a:rPr>
              <a:t>Previsioni più positive sul PIL nel 2023, con la discesa del gas</a:t>
            </a:r>
          </a:p>
          <a:p>
            <a:pPr>
              <a:defRPr/>
            </a:pPr>
            <a:r>
              <a:rPr lang="it-IT" sz="1100" b="0" i="0">
                <a:effectLst/>
              </a:rPr>
              <a:t>(Italia, variazioni % annue, euro/MWh)</a:t>
            </a:r>
          </a:p>
        </c:rich>
      </c:tx>
      <c:layout>
        <c:manualLayout>
          <c:xMode val="edge"/>
          <c:yMode val="edge"/>
          <c:x val="0.11771522309711287"/>
          <c:y val="2.6099925428784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7.2817147856517939E-2"/>
          <c:y val="0.22942338072669827"/>
          <c:w val="0.84169903762029741"/>
          <c:h val="0.69524729136346108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Foglio1!$D$2</c:f>
              <c:strCache>
                <c:ptCount val="1"/>
                <c:pt idx="0">
                  <c:v>Consenso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Foglio1!$B$3:$B$8</c:f>
              <c:numCache>
                <c:formatCode>mmm\-yy</c:formatCode>
                <c:ptCount val="6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</c:numCache>
            </c:numRef>
          </c:cat>
          <c:val>
            <c:numRef>
              <c:f>Foglio1!$D$3:$D$8</c:f>
              <c:numCache>
                <c:formatCode>0.0</c:formatCode>
                <c:ptCount val="6"/>
                <c:pt idx="0">
                  <c:v>0.01</c:v>
                </c:pt>
                <c:pt idx="1">
                  <c:v>0.4</c:v>
                </c:pt>
                <c:pt idx="2">
                  <c:v>0.6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27-4857-8776-2EC8E283DFD0}"/>
            </c:ext>
          </c:extLst>
        </c:ser>
        <c:ser>
          <c:idx val="2"/>
          <c:order val="2"/>
          <c:tx>
            <c:strRef>
              <c:f>Foglio1!$E$2</c:f>
              <c:strCache>
                <c:ptCount val="1"/>
                <c:pt idx="0">
                  <c:v>Consenso 2024</c:v>
                </c:pt>
              </c:strCache>
            </c:strRef>
          </c:tx>
          <c:spPr>
            <a:solidFill>
              <a:srgbClr val="F79646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numRef>
              <c:f>Foglio1!$B$3:$B$8</c:f>
              <c:numCache>
                <c:formatCode>mmm\-yy</c:formatCode>
                <c:ptCount val="6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</c:numCache>
            </c:numRef>
          </c:cat>
          <c:val>
            <c:numRef>
              <c:f>Foglio1!$E$3:$E$8</c:f>
              <c:numCache>
                <c:formatCode>0.0</c:formatCode>
                <c:ptCount val="6"/>
                <c:pt idx="0">
                  <c:v>1.1000000000000001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0.9</c:v>
                </c:pt>
                <c:pt idx="5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27-4857-8776-2EC8E283D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8745584"/>
        <c:axId val="876973648"/>
      </c:barChart>
      <c:lineChart>
        <c:grouping val="standard"/>
        <c:varyColors val="0"/>
        <c:ser>
          <c:idx val="0"/>
          <c:order val="0"/>
          <c:tx>
            <c:strRef>
              <c:f>Foglio1!$C$2</c:f>
              <c:strCache>
                <c:ptCount val="1"/>
                <c:pt idx="0">
                  <c:v>Prezzo del gas (scala dx)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Foglio1!$B$3:$B$8</c:f>
              <c:numCache>
                <c:formatCode>mmm\-yy</c:formatCode>
                <c:ptCount val="6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</c:numCache>
            </c:numRef>
          </c:cat>
          <c:val>
            <c:numRef>
              <c:f>Foglio1!$C$3:$C$8</c:f>
              <c:numCache>
                <c:formatCode>0.0</c:formatCode>
                <c:ptCount val="6"/>
                <c:pt idx="0">
                  <c:v>63</c:v>
                </c:pt>
                <c:pt idx="1">
                  <c:v>53.4</c:v>
                </c:pt>
                <c:pt idx="2">
                  <c:v>44.2</c:v>
                </c:pt>
                <c:pt idx="3">
                  <c:v>42.6</c:v>
                </c:pt>
                <c:pt idx="4">
                  <c:v>31.3</c:v>
                </c:pt>
                <c:pt idx="5">
                  <c:v>30.2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27-4857-8776-2EC8E283D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9589424"/>
        <c:axId val="1159591344"/>
      </c:lineChart>
      <c:dateAx>
        <c:axId val="62874558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76973648"/>
        <c:crosses val="autoZero"/>
        <c:auto val="1"/>
        <c:lblOffset val="100"/>
        <c:baseTimeUnit val="months"/>
      </c:dateAx>
      <c:valAx>
        <c:axId val="87697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28745584"/>
        <c:crosses val="autoZero"/>
        <c:crossBetween val="between"/>
      </c:valAx>
      <c:valAx>
        <c:axId val="1159591344"/>
        <c:scaling>
          <c:orientation val="minMax"/>
          <c:min val="30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59589424"/>
        <c:crosses val="max"/>
        <c:crossBetween val="between"/>
      </c:valAx>
      <c:dateAx>
        <c:axId val="1159589424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1159591344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84645669291339"/>
          <c:y val="0.14346319861676057"/>
          <c:w val="0.87715354330708661"/>
          <c:h val="6.29199034684422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0.71731</cdr:x>
      <cdr:y>0.24178</cdr:y>
    </cdr:from>
    <cdr:to>
      <cdr:x>0.98791</cdr:x>
      <cdr:y>0.68802</cdr:y>
    </cdr:to>
    <cdr:sp macro="" textlink="">
      <cdr:nvSpPr>
        <cdr:cNvPr id="2" name="Ovale 1">
          <a:extLst xmlns:a="http://schemas.openxmlformats.org/drawingml/2006/main">
            <a:ext uri="{FF2B5EF4-FFF2-40B4-BE49-F238E27FC236}">
              <a16:creationId xmlns:a16="http://schemas.microsoft.com/office/drawing/2014/main" id="{4A6F431D-8E3D-70B8-7AD0-ECE4B6B51D90}"/>
            </a:ext>
          </a:extLst>
        </cdr:cNvPr>
        <cdr:cNvSpPr/>
      </cdr:nvSpPr>
      <cdr:spPr>
        <a:xfrm xmlns:a="http://schemas.openxmlformats.org/drawingml/2006/main">
          <a:off x="3816422" y="663246"/>
          <a:ext cx="1439681" cy="1224136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it-IT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1"/>
          </a:xfrm>
          <a:prstGeom prst="rect">
            <a:avLst/>
          </a:prstGeom>
        </p:spPr>
        <p:txBody>
          <a:bodyPr vert="horz" lIns="91029" tIns="45515" rIns="91029" bIns="45515" rtlCol="0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6331"/>
          </a:xfrm>
          <a:prstGeom prst="rect">
            <a:avLst/>
          </a:prstGeom>
        </p:spPr>
        <p:txBody>
          <a:bodyPr vert="horz" lIns="91029" tIns="45515" rIns="91029" bIns="45515" rtlCol="0"/>
          <a:lstStyle>
            <a:lvl1pPr algn="r">
              <a:defRPr sz="1100"/>
            </a:lvl1pPr>
          </a:lstStyle>
          <a:p>
            <a:fld id="{6E952483-EFEC-4128-A04E-78C58A0AF7F2}" type="datetimeFigureOut">
              <a:rPr lang="it-IT" smtClean="0"/>
              <a:t>28/07/2023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5" rIns="91029" bIns="45515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9" y="4715155"/>
            <a:ext cx="5438140" cy="4466986"/>
          </a:xfrm>
          <a:prstGeom prst="rect">
            <a:avLst/>
          </a:prstGeom>
        </p:spPr>
        <p:txBody>
          <a:bodyPr vert="horz" lIns="91029" tIns="45515" rIns="91029" bIns="45515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1"/>
          </a:xfrm>
          <a:prstGeom prst="rect">
            <a:avLst/>
          </a:prstGeom>
        </p:spPr>
        <p:txBody>
          <a:bodyPr vert="horz" lIns="91029" tIns="45515" rIns="91029" bIns="45515" rtlCol="0" anchor="b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1"/>
          </a:xfrm>
          <a:prstGeom prst="rect">
            <a:avLst/>
          </a:prstGeom>
        </p:spPr>
        <p:txBody>
          <a:bodyPr vert="horz" lIns="91029" tIns="45515" rIns="91029" bIns="45515" rtlCol="0" anchor="b"/>
          <a:lstStyle>
            <a:lvl1pPr algn="r">
              <a:defRPr sz="1100"/>
            </a:lvl1pPr>
          </a:lstStyle>
          <a:p>
            <a:fld id="{93866506-11DB-460E-A57D-C4A3236268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931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866506-11DB-460E-A57D-C4A32362684D}" type="slidenum">
              <a:rPr kumimoji="0" lang="it-IT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130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866506-11DB-460E-A57D-C4A32362684D}" type="slidenum">
              <a:rPr kumimoji="0" lang="it-IT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4024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866506-11DB-460E-A57D-C4A32362684D}" type="slidenum">
              <a:rPr kumimoji="0" lang="it-IT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8218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866506-11DB-460E-A57D-C4A32362684D}" type="slidenum">
              <a:rPr kumimoji="0" lang="it-IT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9955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866506-11DB-460E-A57D-C4A32362684D}" type="slidenum">
              <a:rPr kumimoji="0" lang="it-IT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1117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866506-11DB-460E-A57D-C4A32362684D}" type="slidenum">
              <a:rPr kumimoji="0" lang="it-IT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6477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866506-11DB-460E-A57D-C4A32362684D}" type="slidenum">
              <a:rPr kumimoji="0" lang="it-IT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2479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866506-11DB-460E-A57D-C4A32362684D}" type="slidenum">
              <a:rPr kumimoji="0" lang="it-IT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7308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866506-11DB-460E-A57D-C4A32362684D}" type="slidenum">
              <a:rPr kumimoji="0" lang="it-IT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4510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60000" y="345600"/>
            <a:ext cx="8424000" cy="583200"/>
          </a:xfrm>
        </p:spPr>
        <p:txBody>
          <a:bodyPr anchor="t" anchorCtr="0">
            <a:normAutofit/>
          </a:bodyPr>
          <a:lstStyle>
            <a:lvl1pPr>
              <a:defRPr sz="31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2000" y="936000"/>
            <a:ext cx="8640000" cy="83681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062B5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95564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20732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44354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35158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861613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35191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08814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41108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421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272934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2018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4A0D7B24-C625-6F45-BC0D-12F1098EC2DD}"/>
              </a:ext>
            </a:extLst>
          </p:cNvPr>
          <p:cNvSpPr/>
          <p:nvPr userDrawn="1"/>
        </p:nvSpPr>
        <p:spPr>
          <a:xfrm>
            <a:off x="216000" y="6426000"/>
            <a:ext cx="8712488" cy="216000"/>
          </a:xfrm>
          <a:prstGeom prst="rect">
            <a:avLst/>
          </a:prstGeom>
          <a:solidFill>
            <a:srgbClr val="062B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51131FB4-081C-6E4B-A324-2F37F6F86E10}"/>
              </a:ext>
            </a:extLst>
          </p:cNvPr>
          <p:cNvSpPr/>
          <p:nvPr userDrawn="1"/>
        </p:nvSpPr>
        <p:spPr>
          <a:xfrm>
            <a:off x="216000" y="180000"/>
            <a:ext cx="8712488" cy="108000"/>
          </a:xfrm>
          <a:prstGeom prst="rect">
            <a:avLst/>
          </a:prstGeom>
          <a:solidFill>
            <a:srgbClr val="062B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252000" y="345600"/>
            <a:ext cx="8640000" cy="5832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2000" y="936000"/>
            <a:ext cx="8640000" cy="14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4" name="Casella di testo 29">
            <a:extLst>
              <a:ext uri="{FF2B5EF4-FFF2-40B4-BE49-F238E27FC236}">
                <a16:creationId xmlns:a16="http://schemas.microsoft.com/office/drawing/2014/main" id="{F10C1149-29D8-0E41-93C5-341896ECD0E7}"/>
              </a:ext>
            </a:extLst>
          </p:cNvPr>
          <p:cNvSpPr txBox="1"/>
          <p:nvPr userDrawn="1"/>
        </p:nvSpPr>
        <p:spPr>
          <a:xfrm>
            <a:off x="3485966" y="6436800"/>
            <a:ext cx="5190490" cy="25590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it-IT" sz="800" cap="all">
                <a:solidFill>
                  <a:srgbClr val="6D90BE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Indicatori economici </a:t>
            </a:r>
            <a:r>
              <a:rPr lang="it-IT" sz="1000" cap="all">
                <a:solidFill>
                  <a:srgbClr val="6D90BE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|</a:t>
            </a:r>
            <a:r>
              <a:rPr lang="it-IT" sz="800" cap="all">
                <a:solidFill>
                  <a:srgbClr val="6D90BE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confindustria genova </a:t>
            </a:r>
            <a:r>
              <a:rPr lang="it-IT" sz="1000" cap="all">
                <a:solidFill>
                  <a:srgbClr val="6D90BE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|</a:t>
            </a:r>
            <a:r>
              <a:rPr lang="it-IT" sz="800" cap="all">
                <a:solidFill>
                  <a:srgbClr val="6D90BE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fld id="{F34AEB0E-93B0-4C81-9553-474A4FCD4B66}" type="slidenum">
              <a:rPr lang="it-IT" sz="1100" b="1" smtClean="0">
                <a:solidFill>
                  <a:schemeClr val="bg1"/>
                </a:solidFill>
              </a:rPr>
              <a:pPr/>
              <a:t>‹N›</a:t>
            </a:fld>
            <a:endParaRPr lang="it-IT" sz="1100" b="1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it-IT" sz="1100">
                <a:solidFill>
                  <a:srgbClr val="6D90BE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133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100" b="1" kern="1200">
          <a:solidFill>
            <a:srgbClr val="73B400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2000" kern="1200">
          <a:solidFill>
            <a:srgbClr val="062B57"/>
          </a:solidFill>
          <a:latin typeface="Century Gothic" panose="020B0502020202020204" pitchFamily="34" charset="0"/>
          <a:ea typeface="+mn-ea"/>
          <a:cs typeface="+mn-cs"/>
        </a:defRPr>
      </a:lvl1pPr>
      <a:lvl2pPr marL="45720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rgbClr val="062B57"/>
          </a:solidFill>
          <a:latin typeface="Century Gothic" panose="020B0502020202020204" pitchFamily="34" charset="0"/>
          <a:ea typeface="+mn-ea"/>
          <a:cs typeface="+mn-cs"/>
        </a:defRPr>
      </a:lvl2pPr>
      <a:lvl3pPr marL="91440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rgbClr val="062B57"/>
          </a:solidFill>
          <a:latin typeface="Century Gothic" panose="020B0502020202020204" pitchFamily="34" charset="0"/>
          <a:ea typeface="+mn-ea"/>
          <a:cs typeface="+mn-cs"/>
        </a:defRPr>
      </a:lvl3pPr>
      <a:lvl4pPr marL="137160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rgbClr val="062B57"/>
          </a:solidFill>
          <a:latin typeface="Century Gothic" panose="020B0502020202020204" pitchFamily="34" charset="0"/>
          <a:ea typeface="+mn-ea"/>
          <a:cs typeface="+mn-cs"/>
        </a:defRPr>
      </a:lvl4pPr>
      <a:lvl5pPr marL="182880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rgbClr val="062B57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>
            <a:extLst>
              <a:ext uri="{FF2B5EF4-FFF2-40B4-BE49-F238E27FC236}">
                <a16:creationId xmlns:a16="http://schemas.microsoft.com/office/drawing/2014/main" id="{19F10C50-EB47-4945-B993-0F9F17EDAA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0" y="6381328"/>
            <a:ext cx="9147840" cy="488986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4ED7792A-EAAF-6F41-BA09-8AEC53B9A8F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0" y="-23213"/>
            <a:ext cx="9147840" cy="2642697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546716BA-7B86-6641-ABEE-DF3CB2B32E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421" y="6465600"/>
            <a:ext cx="2220539" cy="129310"/>
          </a:xfrm>
          <a:prstGeom prst="rect">
            <a:avLst/>
          </a:prstGeom>
        </p:spPr>
      </p:pic>
      <p:sp>
        <p:nvSpPr>
          <p:cNvPr id="17" name="Casella di testo 11">
            <a:extLst>
              <a:ext uri="{FF2B5EF4-FFF2-40B4-BE49-F238E27FC236}">
                <a16:creationId xmlns:a16="http://schemas.microsoft.com/office/drawing/2014/main" id="{FFC87B21-8C4B-274C-8192-8D3DF3EEE165}"/>
              </a:ext>
            </a:extLst>
          </p:cNvPr>
          <p:cNvSpPr txBox="1"/>
          <p:nvPr/>
        </p:nvSpPr>
        <p:spPr>
          <a:xfrm>
            <a:off x="5462198" y="6433200"/>
            <a:ext cx="2350162" cy="212108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it-IT" sz="110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www.confindustria.ge.it</a:t>
            </a:r>
            <a:endParaRPr lang="it-IT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Casella di testo 30">
            <a:extLst>
              <a:ext uri="{FF2B5EF4-FFF2-40B4-BE49-F238E27FC236}">
                <a16:creationId xmlns:a16="http://schemas.microsoft.com/office/drawing/2014/main" id="{F9FA2970-7A6B-124E-8315-D0C80FE65DBC}"/>
              </a:ext>
            </a:extLst>
          </p:cNvPr>
          <p:cNvSpPr txBox="1"/>
          <p:nvPr/>
        </p:nvSpPr>
        <p:spPr>
          <a:xfrm>
            <a:off x="395536" y="5373216"/>
            <a:ext cx="8246122" cy="115824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solidFill>
                  <a:srgbClr val="062B57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Indicatori economici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600"/>
              </a:spcAft>
            </a:pPr>
            <a:r>
              <a:rPr lang="it-IT" sz="1200" i="1" dirty="0">
                <a:solidFill>
                  <a:srgbClr val="062B57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 cura del Centro Studi Confindustria Genova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73B4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31 luglio 2023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Casella di testo 31">
            <a:extLst>
              <a:ext uri="{FF2B5EF4-FFF2-40B4-BE49-F238E27FC236}">
                <a16:creationId xmlns:a16="http://schemas.microsoft.com/office/drawing/2014/main" id="{E9D77EB8-F113-F949-883A-583A266588D5}"/>
              </a:ext>
            </a:extLst>
          </p:cNvPr>
          <p:cNvSpPr txBox="1"/>
          <p:nvPr/>
        </p:nvSpPr>
        <p:spPr>
          <a:xfrm>
            <a:off x="323527" y="2708920"/>
            <a:ext cx="8317495" cy="260383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it-IT" sz="4400" b="1" dirty="0">
                <a:solidFill>
                  <a:srgbClr val="73B4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SBOOM</a:t>
            </a:r>
            <a:endParaRPr lang="it-IT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it-I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33272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0547CD-5860-19CC-37EC-2FD28786F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0" y="454753"/>
            <a:ext cx="8640000" cy="635128"/>
          </a:xfrm>
        </p:spPr>
        <p:txBody>
          <a:bodyPr>
            <a:normAutofit/>
          </a:bodyPr>
          <a:lstStyle/>
          <a:p>
            <a:r>
              <a:rPr lang="it-IT" sz="2600" dirty="0"/>
              <a:t>Servizi: male </a:t>
            </a:r>
            <a:r>
              <a:rPr lang="it-IT" sz="2600" i="1" dirty="0"/>
              <a:t>energy</a:t>
            </a:r>
            <a:r>
              <a:rPr lang="it-IT" sz="2600" dirty="0"/>
              <a:t> e </a:t>
            </a:r>
            <a:r>
              <a:rPr lang="it-IT" sz="2600" i="1" dirty="0"/>
              <a:t>terminal </a:t>
            </a:r>
            <a:r>
              <a:rPr lang="it-IT" sz="2600" i="1" dirty="0" err="1"/>
              <a:t>operators</a:t>
            </a:r>
            <a:endParaRPr lang="it-IT" sz="2600" i="1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D966A272-9C58-074E-136A-FA356D900B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149214"/>
              </p:ext>
            </p:extLst>
          </p:nvPr>
        </p:nvGraphicFramePr>
        <p:xfrm>
          <a:off x="252000" y="3789040"/>
          <a:ext cx="3455904" cy="2436363"/>
        </p:xfrm>
        <a:graphic>
          <a:graphicData uri="http://schemas.openxmlformats.org/drawingml/2006/table">
            <a:tbl>
              <a:tblPr firstRow="1" firstCol="1" bandRow="1"/>
              <a:tblGrid>
                <a:gridCol w="2665983">
                  <a:extLst>
                    <a:ext uri="{9D8B030D-6E8A-4147-A177-3AD203B41FA5}">
                      <a16:colId xmlns:a16="http://schemas.microsoft.com/office/drawing/2014/main" val="835724841"/>
                    </a:ext>
                  </a:extLst>
                </a:gridCol>
                <a:gridCol w="789921">
                  <a:extLst>
                    <a:ext uri="{9D8B030D-6E8A-4147-A177-3AD203B41FA5}">
                      <a16:colId xmlns:a16="http://schemas.microsoft.com/office/drawing/2014/main" val="1430514891"/>
                    </a:ext>
                  </a:extLst>
                </a:gridCol>
              </a:tblGrid>
              <a:tr h="29307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TERZIARIO AVANZATO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B4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308278"/>
                  </a:ext>
                </a:extLst>
              </a:tr>
              <a:tr h="39827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i="1" dirty="0">
                          <a:solidFill>
                            <a:srgbClr val="25632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1° semestre 2023 su 1° semestre 2022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CE6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94850"/>
                  </a:ext>
                </a:extLst>
              </a:tr>
              <a:tr h="279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Var. %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048962"/>
                  </a:ext>
                </a:extLst>
              </a:tr>
              <a:tr h="293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Fatturato Italia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+0,2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511849"/>
                  </a:ext>
                </a:extLst>
              </a:tr>
              <a:tr h="293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Fatturato Estero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-0,1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485089"/>
                  </a:ext>
                </a:extLst>
              </a:tr>
              <a:tr h="293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Ordini Italia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463408"/>
                  </a:ext>
                </a:extLst>
              </a:tr>
              <a:tr h="293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Ordini Estero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488635"/>
                  </a:ext>
                </a:extLst>
              </a:tr>
              <a:tr h="293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Occupati in organico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+0,4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287275"/>
                  </a:ext>
                </a:extLst>
              </a:tr>
            </a:tbl>
          </a:graphicData>
        </a:graphic>
      </p:graphicFrame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D88493C2-CF2E-06CB-0238-1257A813E8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064028"/>
              </p:ext>
            </p:extLst>
          </p:nvPr>
        </p:nvGraphicFramePr>
        <p:xfrm>
          <a:off x="252000" y="1089881"/>
          <a:ext cx="3455904" cy="2555142"/>
        </p:xfrm>
        <a:graphic>
          <a:graphicData uri="http://schemas.openxmlformats.org/drawingml/2006/table">
            <a:tbl>
              <a:tblPr firstRow="1" firstCol="1" bandRow="1"/>
              <a:tblGrid>
                <a:gridCol w="2665983">
                  <a:extLst>
                    <a:ext uri="{9D8B030D-6E8A-4147-A177-3AD203B41FA5}">
                      <a16:colId xmlns:a16="http://schemas.microsoft.com/office/drawing/2014/main" val="1563283500"/>
                    </a:ext>
                  </a:extLst>
                </a:gridCol>
                <a:gridCol w="789921">
                  <a:extLst>
                    <a:ext uri="{9D8B030D-6E8A-4147-A177-3AD203B41FA5}">
                      <a16:colId xmlns:a16="http://schemas.microsoft.com/office/drawing/2014/main" val="1718343584"/>
                    </a:ext>
                  </a:extLst>
                </a:gridCol>
              </a:tblGrid>
              <a:tr h="29683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TRASPORTI, LOGISTICA, ENERGIA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B4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57805"/>
                  </a:ext>
                </a:extLst>
              </a:tr>
              <a:tr h="47889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i="1">
                          <a:solidFill>
                            <a:srgbClr val="25632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1° semestre 2023 su 1° semestre 2022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CE6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469007"/>
                  </a:ext>
                </a:extLst>
              </a:tr>
              <a:tr h="2952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Var. %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62616"/>
                  </a:ext>
                </a:extLst>
              </a:tr>
              <a:tr h="296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Fatturato Italia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+0,1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726854"/>
                  </a:ext>
                </a:extLst>
              </a:tr>
              <a:tr h="296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Fatturato Estero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-1,8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2821371"/>
                  </a:ext>
                </a:extLst>
              </a:tr>
              <a:tr h="296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Prezzi di vendita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-1,2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922804"/>
                  </a:ext>
                </a:extLst>
              </a:tr>
              <a:tr h="296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Costo del lavoro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+4,2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024281"/>
                  </a:ext>
                </a:extLst>
              </a:tr>
              <a:tr h="296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Occupati in organico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+1,4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848248"/>
                  </a:ext>
                </a:extLst>
              </a:tr>
            </a:tbl>
          </a:graphicData>
        </a:graphic>
      </p:graphicFrame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7F0627F6-D112-85C6-44B4-F3F0259697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262608"/>
              </p:ext>
            </p:extLst>
          </p:nvPr>
        </p:nvGraphicFramePr>
        <p:xfrm>
          <a:off x="4003226" y="1089881"/>
          <a:ext cx="4745238" cy="5135522"/>
        </p:xfrm>
        <a:graphic>
          <a:graphicData uri="http://schemas.openxmlformats.org/drawingml/2006/table">
            <a:tbl>
              <a:tblPr firstRow="1" firstCol="1" bandRow="1"/>
              <a:tblGrid>
                <a:gridCol w="1918575">
                  <a:extLst>
                    <a:ext uri="{9D8B030D-6E8A-4147-A177-3AD203B41FA5}">
                      <a16:colId xmlns:a16="http://schemas.microsoft.com/office/drawing/2014/main" val="2926063688"/>
                    </a:ext>
                  </a:extLst>
                </a:gridCol>
                <a:gridCol w="455456">
                  <a:extLst>
                    <a:ext uri="{9D8B030D-6E8A-4147-A177-3AD203B41FA5}">
                      <a16:colId xmlns:a16="http://schemas.microsoft.com/office/drawing/2014/main" val="679186428"/>
                    </a:ext>
                  </a:extLst>
                </a:gridCol>
                <a:gridCol w="896793">
                  <a:extLst>
                    <a:ext uri="{9D8B030D-6E8A-4147-A177-3AD203B41FA5}">
                      <a16:colId xmlns:a16="http://schemas.microsoft.com/office/drawing/2014/main" val="1489939742"/>
                    </a:ext>
                  </a:extLst>
                </a:gridCol>
                <a:gridCol w="910212">
                  <a:extLst>
                    <a:ext uri="{9D8B030D-6E8A-4147-A177-3AD203B41FA5}">
                      <a16:colId xmlns:a16="http://schemas.microsoft.com/office/drawing/2014/main" val="3766632304"/>
                    </a:ext>
                  </a:extLst>
                </a:gridCol>
                <a:gridCol w="564202">
                  <a:extLst>
                    <a:ext uri="{9D8B030D-6E8A-4147-A177-3AD203B41FA5}">
                      <a16:colId xmlns:a16="http://schemas.microsoft.com/office/drawing/2014/main" val="2276195394"/>
                    </a:ext>
                  </a:extLst>
                </a:gridCol>
              </a:tblGrid>
              <a:tr h="359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Traffici portuali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90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u.m.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90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Gen-Mag 2022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90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Gen-Mag 2023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90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Var. %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90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07461"/>
                  </a:ext>
                </a:extLst>
              </a:tr>
              <a:tr h="247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Merce varia: 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Tons 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i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i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807994"/>
                  </a:ext>
                </a:extLst>
              </a:tr>
              <a:tr h="215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Traffico containerizzato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10.378.098</a:t>
                      </a: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9.660.157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-6,9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0149023"/>
                  </a:ext>
                </a:extLst>
              </a:tr>
              <a:tr h="215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Traffico convenzionale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4.094.051</a:t>
                      </a: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4.072.218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-0,5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8423370"/>
                  </a:ext>
                </a:extLst>
              </a:tr>
              <a:tr h="18523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TOTALE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14.472.149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13.732.375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-5,1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122176"/>
                  </a:ext>
                </a:extLst>
              </a:tr>
              <a:tr h="258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i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Rinfuse solide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Tons 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318.496</a:t>
                      </a: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291.701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-8,4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5151680"/>
                  </a:ext>
                </a:extLst>
              </a:tr>
              <a:tr h="219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Funzione industriale: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Tons 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32940090"/>
                  </a:ext>
                </a:extLst>
              </a:tr>
              <a:tr h="215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Ansaldo Energia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1.132</a:t>
                      </a: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5730632"/>
                  </a:ext>
                </a:extLst>
              </a:tr>
              <a:tr h="215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Acciaierie d’Italia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779.169</a:t>
                      </a: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501.224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-35,7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1844358"/>
                  </a:ext>
                </a:extLst>
              </a:tr>
              <a:tr h="21532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TOTALE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780.301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501.224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-35,7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866296"/>
                  </a:ext>
                </a:extLst>
              </a:tr>
              <a:tr h="206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Rinfuse liquide: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Tons 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252118"/>
                  </a:ext>
                </a:extLst>
              </a:tr>
              <a:tr h="215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oli vegetali, vino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139.927</a:t>
                      </a: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135.646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-3,1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062150"/>
                  </a:ext>
                </a:extLst>
              </a:tr>
              <a:tr h="215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prodotti chimici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196.653</a:t>
                      </a: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204.616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4,0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0982603"/>
                  </a:ext>
                </a:extLst>
              </a:tr>
              <a:tr h="18840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TOTALE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336.580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340.262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1,1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268089"/>
                  </a:ext>
                </a:extLst>
              </a:tr>
              <a:tr h="245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 i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TOTALE (escluso oli m.</a:t>
                      </a:r>
                      <a:r>
                        <a:rPr lang="it-IT" sz="10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Tons 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15.907.526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14.865.562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-6,6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6652995"/>
                  </a:ext>
                </a:extLst>
              </a:tr>
              <a:tr h="240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Oli minerali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5.776.575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5.283.493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-8,5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607520"/>
                  </a:ext>
                </a:extLst>
              </a:tr>
              <a:tr h="359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i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Bunker e provviste di bordo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276.366</a:t>
                      </a: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253.289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-8,4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7244615"/>
                  </a:ext>
                </a:extLst>
              </a:tr>
              <a:tr h="29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TOTALE MERCI 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Tons 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21.960.467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20.402.344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-7,1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521491"/>
                  </a:ext>
                </a:extLst>
              </a:tr>
              <a:tr h="3379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TOTALE containers  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Teus</a:t>
                      </a:r>
                      <a:r>
                        <a:rPr lang="it-IT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1.079.280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1.018.752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-5,6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548311"/>
                  </a:ext>
                </a:extLst>
              </a:tr>
              <a:tr h="2386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Navi arrivate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N°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1.966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2.106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7,1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88590"/>
                  </a:ext>
                </a:extLst>
              </a:tr>
              <a:tr h="24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Navi partite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1.966</a:t>
                      </a: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2.106</a:t>
                      </a:r>
                      <a:endParaRPr lang="it-IT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7,1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9" marR="1184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7348237"/>
                  </a:ext>
                </a:extLst>
              </a:tr>
            </a:tbl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1A689988-1CD2-3BA1-F7A2-05230279FE19}"/>
              </a:ext>
            </a:extLst>
          </p:cNvPr>
          <p:cNvSpPr txBox="1"/>
          <p:nvPr/>
        </p:nvSpPr>
        <p:spPr>
          <a:xfrm>
            <a:off x="108814" y="6225403"/>
            <a:ext cx="3006080" cy="224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tabLst>
                <a:tab pos="-90170" algn="l"/>
              </a:tabLst>
            </a:pPr>
            <a:r>
              <a:rPr lang="it-IT" sz="8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Elaborazione Centro Studi Confindustria Genova</a:t>
            </a: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13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0547CD-5860-19CC-37EC-2FD28786F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0" y="454753"/>
            <a:ext cx="8640000" cy="635128"/>
          </a:xfrm>
        </p:spPr>
        <p:txBody>
          <a:bodyPr>
            <a:normAutofit/>
          </a:bodyPr>
          <a:lstStyle/>
          <a:p>
            <a:r>
              <a:rPr lang="it-IT" sz="2600" dirty="0"/>
              <a:t>2° semestre 2023: moderato ottimismo</a:t>
            </a:r>
            <a:endParaRPr lang="it-IT" sz="2600" i="1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AD4E834C-C527-5F6F-F27B-3760978D9F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591859"/>
              </p:ext>
            </p:extLst>
          </p:nvPr>
        </p:nvGraphicFramePr>
        <p:xfrm>
          <a:off x="5292080" y="3239247"/>
          <a:ext cx="3506674" cy="2370932"/>
        </p:xfrm>
        <a:graphic>
          <a:graphicData uri="http://schemas.openxmlformats.org/drawingml/2006/table">
            <a:tbl>
              <a:tblPr firstRow="1" firstCol="1" bandRow="1"/>
              <a:tblGrid>
                <a:gridCol w="2705148">
                  <a:extLst>
                    <a:ext uri="{9D8B030D-6E8A-4147-A177-3AD203B41FA5}">
                      <a16:colId xmlns:a16="http://schemas.microsoft.com/office/drawing/2014/main" val="271432077"/>
                    </a:ext>
                  </a:extLst>
                </a:gridCol>
                <a:gridCol w="801526">
                  <a:extLst>
                    <a:ext uri="{9D8B030D-6E8A-4147-A177-3AD203B41FA5}">
                      <a16:colId xmlns:a16="http://schemas.microsoft.com/office/drawing/2014/main" val="1894561493"/>
                    </a:ext>
                  </a:extLst>
                </a:gridCol>
              </a:tblGrid>
              <a:tr h="30470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INDUSTRIA E SERVIZI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618" marR="706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B4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57944"/>
                  </a:ext>
                </a:extLst>
              </a:tr>
              <a:tr h="559395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600" b="1" i="1" dirty="0">
                          <a:solidFill>
                            <a:srgbClr val="25632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Prospettive II semestre 2023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600" b="1" i="1" dirty="0">
                          <a:solidFill>
                            <a:srgbClr val="25632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(variazioni congiunturali)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618" marR="70618" marT="0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CE6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853179"/>
                  </a:ext>
                </a:extLst>
              </a:tr>
              <a:tr h="2835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618" marR="706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Var. %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618" marR="706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8192"/>
                  </a:ext>
                </a:extLst>
              </a:tr>
              <a:tr h="3047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Fatturato 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618" marR="706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+1,1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618" marR="706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600028"/>
                  </a:ext>
                </a:extLst>
              </a:tr>
              <a:tr h="3047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Ordini 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618" marR="706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-0,7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618" marR="706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2428576"/>
                  </a:ext>
                </a:extLst>
              </a:tr>
              <a:tr h="3047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Esportazioni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618" marR="706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+1,2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618" marR="706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063062"/>
                  </a:ext>
                </a:extLst>
              </a:tr>
              <a:tr h="3047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Occupati in organico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618" marR="706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+0,5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618" marR="706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533200"/>
                  </a:ext>
                </a:extLst>
              </a:tr>
            </a:tbl>
          </a:graphicData>
        </a:graphic>
      </p:graphicFrame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E7169647-FD4B-2AFE-AE91-22EFDAF2ED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669910"/>
              </p:ext>
            </p:extLst>
          </p:nvPr>
        </p:nvGraphicFramePr>
        <p:xfrm>
          <a:off x="252000" y="2640143"/>
          <a:ext cx="4818710" cy="3569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A032E48B-97CC-3FB0-ACC4-007FF2A1AAA7}"/>
              </a:ext>
            </a:extLst>
          </p:cNvPr>
          <p:cNvSpPr txBox="1"/>
          <p:nvPr/>
        </p:nvSpPr>
        <p:spPr>
          <a:xfrm>
            <a:off x="252000" y="1196752"/>
            <a:ext cx="8640000" cy="1336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600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Le </a:t>
            </a:r>
            <a:r>
              <a:rPr lang="it-IT" sz="1600" b="1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previsioni delle aziende genovesi </a:t>
            </a:r>
            <a:r>
              <a:rPr lang="it-IT" sz="1600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indicano un </a:t>
            </a:r>
            <a:r>
              <a:rPr lang="it-IT" sz="1600" b="1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aumento moderato del fatturato</a:t>
            </a:r>
            <a:r>
              <a:rPr lang="it-IT" sz="1600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, derivante da una </a:t>
            </a:r>
            <a:r>
              <a:rPr lang="it-IT" sz="1600" b="1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migliore dinamica del commercio con l’estero</a:t>
            </a:r>
            <a:r>
              <a:rPr lang="it-IT" sz="1600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600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Questo dovrebbe permettere un </a:t>
            </a:r>
            <a:r>
              <a:rPr lang="it-IT" sz="1600" b="1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contenuto rimbalzo della produzione </a:t>
            </a:r>
            <a:r>
              <a:rPr lang="it-IT" sz="1600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nel settore manifatturiero. L’occupazione continuerà nel suo percorso di crescita, ad un ritmo più attutito.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A80331A-349F-E2CF-04E8-002F91CD83A9}"/>
              </a:ext>
            </a:extLst>
          </p:cNvPr>
          <p:cNvSpPr txBox="1"/>
          <p:nvPr/>
        </p:nvSpPr>
        <p:spPr>
          <a:xfrm>
            <a:off x="5220072" y="5661248"/>
            <a:ext cx="3006080" cy="224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tabLst>
                <a:tab pos="-90170" algn="l"/>
              </a:tabLst>
            </a:pPr>
            <a:r>
              <a:rPr lang="it-IT" sz="8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Elaborazione Centro Studi Confindustria Genova</a:t>
            </a: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A8097F3-DC66-E6C8-144C-98EFB5175AE4}"/>
              </a:ext>
            </a:extLst>
          </p:cNvPr>
          <p:cNvSpPr txBox="1"/>
          <p:nvPr/>
        </p:nvSpPr>
        <p:spPr>
          <a:xfrm>
            <a:off x="107504" y="6178505"/>
            <a:ext cx="2016224" cy="224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tabLst>
                <a:tab pos="-90170" algn="l"/>
              </a:tabLst>
            </a:pPr>
            <a:r>
              <a:rPr lang="it-IT" sz="8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Centro Studi Confindustria</a:t>
            </a: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49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9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0D835A-5A8B-3C40-8E80-7FAB6034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primo semestre 2023 in sintesi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5FEF7160-AEF3-419B-B683-34092F82A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021" y="1121062"/>
            <a:ext cx="8172456" cy="360040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it-IT" sz="16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 ripresa post-Covid è terminata</a:t>
            </a:r>
            <a:r>
              <a:rPr lang="it-IT" sz="16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 la crescita riprende a incanalarsi sui ritmi moderati.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EB79219-D668-FB33-6E3B-A550AB7CB42E}"/>
              </a:ext>
            </a:extLst>
          </p:cNvPr>
          <p:cNvSpPr txBox="1"/>
          <p:nvPr/>
        </p:nvSpPr>
        <p:spPr>
          <a:xfrm>
            <a:off x="457522" y="1588823"/>
            <a:ext cx="8172456" cy="607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62B57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Si raffreddano i progressi in termini di fatturato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62B57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, gli aumenti di</a:t>
            </a:r>
            <a:r>
              <a:rPr kumimoji="0" lang="it-IT" sz="1600" i="0" u="none" strike="noStrike" kern="1200" cap="none" spc="0" normalizeH="0" noProof="0" dirty="0">
                <a:ln>
                  <a:noFill/>
                </a:ln>
                <a:solidFill>
                  <a:srgbClr val="062B57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materie prime/semi-lavorati e i rialzi dei prezzi</a:t>
            </a: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62B57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8DC6F94-5205-7091-C87F-00C76E4F5F21}"/>
              </a:ext>
            </a:extLst>
          </p:cNvPr>
          <p:cNvSpPr txBox="1"/>
          <p:nvPr/>
        </p:nvSpPr>
        <p:spPr>
          <a:xfrm>
            <a:off x="457522" y="2236696"/>
            <a:ext cx="8172456" cy="871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it-IT" sz="1600" b="1" dirty="0">
                <a:solidFill>
                  <a:srgbClr val="062B57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Favorevole la dinamica degli ordini</a:t>
            </a:r>
            <a:r>
              <a:rPr lang="it-IT" sz="1600" dirty="0">
                <a:solidFill>
                  <a:srgbClr val="062B57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, soprattutto quella da clientela italiana. Utilizzo del risparmio cumulato e maggior reddito da lavoro sostengono i consumi delle famiglie. Allo stesso modo la liquidità disponibile permette investimenti aziendali. 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62B57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6A2907-179C-CDEA-C024-7D4FF49C038F}"/>
              </a:ext>
            </a:extLst>
          </p:cNvPr>
          <p:cNvSpPr txBox="1"/>
          <p:nvPr/>
        </p:nvSpPr>
        <p:spPr>
          <a:xfrm>
            <a:off x="460237" y="3179517"/>
            <a:ext cx="8172456" cy="607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62B57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Difficoltà per l’export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62B57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(1°</a:t>
            </a:r>
            <a:r>
              <a:rPr kumimoji="0" lang="it-IT" sz="1600" b="0" i="0" u="none" strike="noStrike" kern="1200" cap="none" spc="0" normalizeH="0" noProof="0" dirty="0">
                <a:ln>
                  <a:noFill/>
                </a:ln>
                <a:solidFill>
                  <a:srgbClr val="062B57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trimestre 2023, -10% in valore). </a:t>
            </a:r>
            <a:r>
              <a:rPr lang="it-IT" sz="1600" dirty="0">
                <a:solidFill>
                  <a:srgbClr val="062B57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Pesa il diffuso rallentamento della crescita nell’Eurozona, il brusco stop dell’industria USA e i dati deludenti della ripresa in Cina.</a:t>
            </a:r>
            <a:r>
              <a:rPr kumimoji="0" lang="it-IT" sz="1600" b="0" i="0" u="none" strike="noStrike" kern="1200" cap="none" spc="0" normalizeH="0" noProof="0" dirty="0">
                <a:ln>
                  <a:noFill/>
                </a:ln>
                <a:solidFill>
                  <a:srgbClr val="062B57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62B57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32995DF-8033-ACAB-9B25-5F4E8EA0996F}"/>
              </a:ext>
            </a:extLst>
          </p:cNvPr>
          <p:cNvSpPr txBox="1"/>
          <p:nvPr/>
        </p:nvSpPr>
        <p:spPr>
          <a:xfrm>
            <a:off x="460237" y="3858869"/>
            <a:ext cx="8172456" cy="871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it-IT" sz="1600" b="1" dirty="0">
                <a:solidFill>
                  <a:srgbClr val="062B57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Cala la produzione industriale</a:t>
            </a:r>
            <a:r>
              <a:rPr lang="it-IT" sz="1600" dirty="0">
                <a:solidFill>
                  <a:srgbClr val="062B57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, con l’eccezione importante della cantieristica navale. A soffrire sia le grandi imprese (sebbene riescano a tenere vivo lo scambio con l’estero), che le piccole-medie (costrette invece a fronteggiare cali sia della domanda interna che estera).   </a:t>
            </a: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62B57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5B3BE2B-69BE-717E-7B79-010CD2E42DA5}"/>
              </a:ext>
            </a:extLst>
          </p:cNvPr>
          <p:cNvSpPr txBox="1"/>
          <p:nvPr/>
        </p:nvSpPr>
        <p:spPr>
          <a:xfrm>
            <a:off x="454574" y="4801690"/>
            <a:ext cx="8172456" cy="871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62B57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Tra i servizi</a:t>
            </a:r>
            <a:r>
              <a:rPr kumimoji="0" lang="it-IT" sz="1600" b="0" i="0" u="none" strike="noStrike" kern="1200" cap="none" spc="0" normalizeH="0" noProof="0" dirty="0">
                <a:ln>
                  <a:noFill/>
                </a:ln>
                <a:solidFill>
                  <a:srgbClr val="062B57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continuano a registrare risultati positivi il turismo e il settore finanziario-assicurativo. </a:t>
            </a:r>
            <a:r>
              <a:rPr lang="it-IT" sz="1600" noProof="0" dirty="0">
                <a:solidFill>
                  <a:srgbClr val="062B57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Stabile il </a:t>
            </a:r>
            <a:r>
              <a:rPr lang="it-IT" sz="1600" dirty="0">
                <a:solidFill>
                  <a:srgbClr val="062B57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terziario avanzato. Nella logistica dinamiche contrastate (male energia e </a:t>
            </a:r>
            <a:r>
              <a:rPr lang="it-IT" sz="1600" i="1" dirty="0">
                <a:solidFill>
                  <a:srgbClr val="062B57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terminal </a:t>
            </a:r>
            <a:r>
              <a:rPr lang="it-IT" sz="1600" i="1" dirty="0" err="1">
                <a:solidFill>
                  <a:srgbClr val="062B57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operators</a:t>
            </a:r>
            <a:r>
              <a:rPr lang="it-IT" sz="1600" dirty="0">
                <a:solidFill>
                  <a:srgbClr val="062B57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, bene il trasporto)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62B57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575D374-56A7-9F95-FCEE-DD8C59D375CA}"/>
              </a:ext>
            </a:extLst>
          </p:cNvPr>
          <p:cNvSpPr txBox="1"/>
          <p:nvPr/>
        </p:nvSpPr>
        <p:spPr>
          <a:xfrm>
            <a:off x="454574" y="5745983"/>
            <a:ext cx="8172456" cy="607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62B57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Cresce l’occupazione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62B57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, ma anche le difficoltà di reperimento di personale, che riguardano la</a:t>
            </a:r>
            <a:r>
              <a:rPr kumimoji="0" lang="it-IT" sz="1600" i="0" u="none" strike="noStrike" kern="1200" cap="none" spc="0" normalizeH="0" noProof="0" dirty="0">
                <a:ln>
                  <a:noFill/>
                </a:ln>
                <a:solidFill>
                  <a:srgbClr val="062B57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metà delle entrate previste.</a:t>
            </a: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62B57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54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4" grpId="0"/>
      <p:bldP spid="6" grpId="0"/>
      <p:bldP spid="9" grpId="0"/>
      <p:bldP spid="11" grpId="0"/>
      <p:bldP spid="13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0547CD-5860-19CC-37EC-2FD28786F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0" y="345600"/>
            <a:ext cx="8640000" cy="779144"/>
          </a:xfrm>
        </p:spPr>
        <p:txBody>
          <a:bodyPr>
            <a:normAutofit fontScale="90000"/>
          </a:bodyPr>
          <a:lstStyle/>
          <a:p>
            <a:r>
              <a:rPr lang="it-IT" dirty="0"/>
              <a:t>Manifattura: produzione e fiducia in flessione</a:t>
            </a: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2E98457B-5968-71E6-AF30-50C752C006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0355227"/>
              </p:ext>
            </p:extLst>
          </p:nvPr>
        </p:nvGraphicFramePr>
        <p:xfrm>
          <a:off x="539552" y="1124744"/>
          <a:ext cx="806489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564F8E7B-85DA-1B47-382E-63C874611218}"/>
              </a:ext>
            </a:extLst>
          </p:cNvPr>
          <p:cNvSpPr txBox="1"/>
          <p:nvPr/>
        </p:nvSpPr>
        <p:spPr>
          <a:xfrm>
            <a:off x="107504" y="6178505"/>
            <a:ext cx="2016224" cy="224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tabLst>
                <a:tab pos="-90170" algn="l"/>
              </a:tabLst>
            </a:pPr>
            <a:r>
              <a:rPr lang="it-IT" sz="8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Centro Studi Confindustria</a:t>
            </a: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08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0547CD-5860-19CC-37EC-2FD28786F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0" y="345600"/>
            <a:ext cx="8640000" cy="779144"/>
          </a:xfrm>
        </p:spPr>
        <p:txBody>
          <a:bodyPr>
            <a:normAutofit fontScale="90000"/>
          </a:bodyPr>
          <a:lstStyle/>
          <a:p>
            <a:r>
              <a:rPr lang="it-IT" dirty="0"/>
              <a:t>Prezzo del gas basso, ma inflazione ancora alta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9CE59737-5747-B00B-4CDF-B4A0C82B00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5053110"/>
              </p:ext>
            </p:extLst>
          </p:nvPr>
        </p:nvGraphicFramePr>
        <p:xfrm>
          <a:off x="252000" y="1124744"/>
          <a:ext cx="849646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21C5FBAC-E4D3-BCFE-2C78-EBE3ED9A99D9}"/>
              </a:ext>
            </a:extLst>
          </p:cNvPr>
          <p:cNvSpPr txBox="1"/>
          <p:nvPr/>
        </p:nvSpPr>
        <p:spPr>
          <a:xfrm>
            <a:off x="107504" y="6178505"/>
            <a:ext cx="2016224" cy="224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tabLst>
                <a:tab pos="-90170" algn="l"/>
              </a:tabLst>
            </a:pPr>
            <a:r>
              <a:rPr lang="it-IT" sz="8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Centro Studi Confindustria</a:t>
            </a: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32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0547CD-5860-19CC-37EC-2FD28786F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0" y="454753"/>
            <a:ext cx="8640000" cy="635128"/>
          </a:xfrm>
        </p:spPr>
        <p:txBody>
          <a:bodyPr>
            <a:normAutofit/>
          </a:bodyPr>
          <a:lstStyle/>
          <a:p>
            <a:r>
              <a:rPr lang="it-IT" sz="2600" dirty="0"/>
              <a:t>Credito imprese: tassi molto più alti e prestiti in calo</a:t>
            </a: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8498949B-C2B2-7182-364D-8A09B41F68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3148879"/>
              </p:ext>
            </p:extLst>
          </p:nvPr>
        </p:nvGraphicFramePr>
        <p:xfrm>
          <a:off x="252000" y="1124744"/>
          <a:ext cx="849646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D1584DE5-666C-287C-CCE1-EA750FBA15EB}"/>
              </a:ext>
            </a:extLst>
          </p:cNvPr>
          <p:cNvSpPr txBox="1"/>
          <p:nvPr/>
        </p:nvSpPr>
        <p:spPr>
          <a:xfrm>
            <a:off x="107504" y="6178505"/>
            <a:ext cx="2016224" cy="224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tabLst>
                <a:tab pos="-90170" algn="l"/>
              </a:tabLst>
            </a:pPr>
            <a:r>
              <a:rPr lang="it-IT" sz="8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Centro Studi Confindustria</a:t>
            </a: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27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0547CD-5860-19CC-37EC-2FD28786F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0" y="454753"/>
            <a:ext cx="8640000" cy="635128"/>
          </a:xfrm>
        </p:spPr>
        <p:txBody>
          <a:bodyPr>
            <a:normAutofit fontScale="90000"/>
          </a:bodyPr>
          <a:lstStyle/>
          <a:p>
            <a:r>
              <a:rPr lang="it-IT" sz="2600" dirty="0"/>
              <a:t>Genova: si sgonfia la ripresa, crescita torna moderata 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F4679778-B519-77D2-08B9-DA2F644D81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647796"/>
              </p:ext>
            </p:extLst>
          </p:nvPr>
        </p:nvGraphicFramePr>
        <p:xfrm>
          <a:off x="287696" y="1196752"/>
          <a:ext cx="3348200" cy="4963265"/>
        </p:xfrm>
        <a:graphic>
          <a:graphicData uri="http://schemas.openxmlformats.org/drawingml/2006/table">
            <a:tbl>
              <a:tblPr firstRow="1" firstCol="1" bandRow="1"/>
              <a:tblGrid>
                <a:gridCol w="2582897">
                  <a:extLst>
                    <a:ext uri="{9D8B030D-6E8A-4147-A177-3AD203B41FA5}">
                      <a16:colId xmlns:a16="http://schemas.microsoft.com/office/drawing/2014/main" val="2626474268"/>
                    </a:ext>
                  </a:extLst>
                </a:gridCol>
                <a:gridCol w="765303">
                  <a:extLst>
                    <a:ext uri="{9D8B030D-6E8A-4147-A177-3AD203B41FA5}">
                      <a16:colId xmlns:a16="http://schemas.microsoft.com/office/drawing/2014/main" val="1408193757"/>
                    </a:ext>
                  </a:extLst>
                </a:gridCol>
              </a:tblGrid>
              <a:tr h="286657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400" b="1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INDUSTRIA E SERVIZI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400" b="1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C.M. Genova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7" marR="549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B4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216049"/>
                  </a:ext>
                </a:extLst>
              </a:tr>
              <a:tr h="59339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i="1" dirty="0">
                          <a:solidFill>
                            <a:srgbClr val="2563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1° semestre 2023 su 1° semestre 2022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7" marR="54917" marT="0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CE6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247743"/>
                  </a:ext>
                </a:extLst>
              </a:tr>
              <a:tr h="344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7" marR="549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Var. %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7" marR="549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256296"/>
                  </a:ext>
                </a:extLst>
              </a:tr>
              <a:tr h="470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Fatturato Italia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7" marR="549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+0,5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7" marR="549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55704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Fatturato Estero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7" marR="549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+0,7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7" marR="549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72898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Ordini Italia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7" marR="549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+1,6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7" marR="549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73188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Ordini Estero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7" marR="549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+0,7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7" marR="549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7763616"/>
                  </a:ext>
                </a:extLst>
              </a:tr>
              <a:tr h="531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Prezzi di vendita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7" marR="549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+0,2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7" marR="549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84944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Costo del lavoro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7" marR="549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+2,0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7" marR="549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38422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Occupati in organico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7" marR="549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+1,3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7" marR="5491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165551"/>
                  </a:ext>
                </a:extLst>
              </a:tr>
            </a:tbl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A0BA3C93-172B-4FE0-AA3F-9C5F1F70E2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5063440"/>
              </p:ext>
            </p:extLst>
          </p:nvPr>
        </p:nvGraphicFramePr>
        <p:xfrm>
          <a:off x="3716052" y="908720"/>
          <a:ext cx="5256103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Ovale 5">
            <a:extLst>
              <a:ext uri="{FF2B5EF4-FFF2-40B4-BE49-F238E27FC236}">
                <a16:creationId xmlns:a16="http://schemas.microsoft.com/office/drawing/2014/main" id="{4A6F431D-8E3D-70B8-7AD0-ECE4B6B51D90}"/>
              </a:ext>
            </a:extLst>
          </p:cNvPr>
          <p:cNvSpPr/>
          <p:nvPr/>
        </p:nvSpPr>
        <p:spPr>
          <a:xfrm>
            <a:off x="7532475" y="1340768"/>
            <a:ext cx="1439680" cy="122413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9A8B20E5-7F6F-9A25-DDC2-C531489DA0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2778568"/>
              </p:ext>
            </p:extLst>
          </p:nvPr>
        </p:nvGraphicFramePr>
        <p:xfrm>
          <a:off x="3716052" y="3645024"/>
          <a:ext cx="532044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04368381-1CE4-7296-6DEA-B228745F1E4F}"/>
              </a:ext>
            </a:extLst>
          </p:cNvPr>
          <p:cNvSpPr txBox="1"/>
          <p:nvPr/>
        </p:nvSpPr>
        <p:spPr>
          <a:xfrm>
            <a:off x="252000" y="6178505"/>
            <a:ext cx="3006080" cy="224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tabLst>
                <a:tab pos="-90170" algn="l"/>
              </a:tabLst>
            </a:pPr>
            <a:r>
              <a:rPr lang="it-IT" sz="8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Elaborazione Centro Studi Confindustria Genova</a:t>
            </a: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40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Graphic spid="7" grpId="0">
        <p:bldAsOne/>
      </p:bldGraphic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0547CD-5860-19CC-37EC-2FD28786F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0" y="454753"/>
            <a:ext cx="8640000" cy="635128"/>
          </a:xfrm>
        </p:spPr>
        <p:txBody>
          <a:bodyPr>
            <a:normAutofit/>
          </a:bodyPr>
          <a:lstStyle/>
          <a:p>
            <a:r>
              <a:rPr lang="it-IT" sz="2600" dirty="0"/>
              <a:t>Cresce l’occupazione e le difficoltà di assunzione</a:t>
            </a:r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9A8B20E5-7F6F-9A25-DDC2-C531489DA0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727632"/>
              </p:ext>
            </p:extLst>
          </p:nvPr>
        </p:nvGraphicFramePr>
        <p:xfrm>
          <a:off x="250101" y="1123228"/>
          <a:ext cx="5402019" cy="2593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C50B1859-0279-DD47-343B-341D1D96F1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135467"/>
              </p:ext>
            </p:extLst>
          </p:nvPr>
        </p:nvGraphicFramePr>
        <p:xfrm>
          <a:off x="252000" y="3987313"/>
          <a:ext cx="8639999" cy="2397228"/>
        </p:xfrm>
        <a:graphic>
          <a:graphicData uri="http://schemas.openxmlformats.org/drawingml/2006/table">
            <a:tbl>
              <a:tblPr/>
              <a:tblGrid>
                <a:gridCol w="4318388">
                  <a:extLst>
                    <a:ext uri="{9D8B030D-6E8A-4147-A177-3AD203B41FA5}">
                      <a16:colId xmlns:a16="http://schemas.microsoft.com/office/drawing/2014/main" val="4134055340"/>
                    </a:ext>
                  </a:extLst>
                </a:gridCol>
                <a:gridCol w="1092488">
                  <a:extLst>
                    <a:ext uri="{9D8B030D-6E8A-4147-A177-3AD203B41FA5}">
                      <a16:colId xmlns:a16="http://schemas.microsoft.com/office/drawing/2014/main" val="1486251207"/>
                    </a:ext>
                  </a:extLst>
                </a:gridCol>
                <a:gridCol w="1082820">
                  <a:extLst>
                    <a:ext uri="{9D8B030D-6E8A-4147-A177-3AD203B41FA5}">
                      <a16:colId xmlns:a16="http://schemas.microsoft.com/office/drawing/2014/main" val="4026057082"/>
                    </a:ext>
                  </a:extLst>
                </a:gridCol>
                <a:gridCol w="1140828">
                  <a:extLst>
                    <a:ext uri="{9D8B030D-6E8A-4147-A177-3AD203B41FA5}">
                      <a16:colId xmlns:a16="http://schemas.microsoft.com/office/drawing/2014/main" val="1946490975"/>
                    </a:ext>
                  </a:extLst>
                </a:gridCol>
                <a:gridCol w="1005475">
                  <a:extLst>
                    <a:ext uri="{9D8B030D-6E8A-4147-A177-3AD203B41FA5}">
                      <a16:colId xmlns:a16="http://schemas.microsoft.com/office/drawing/2014/main" val="1193256803"/>
                    </a:ext>
                  </a:extLst>
                </a:gridCol>
              </a:tblGrid>
              <a:tr h="26516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effectLst/>
                          <a:latin typeface="Calibri" panose="020F0502020204030204" pitchFamily="34" charset="0"/>
                        </a:rPr>
                        <a:t>Città Metropolitana di Genova (dati Excelsior)</a:t>
                      </a:r>
                    </a:p>
                    <a:p>
                      <a:pPr algn="l" fontAlgn="ctr"/>
                      <a:r>
                        <a:rPr lang="it-IT" sz="1200" b="1" i="0" u="none" strike="noStrike" dirty="0">
                          <a:effectLst/>
                          <a:latin typeface="Calibri" panose="020F0502020204030204" pitchFamily="34" charset="0"/>
                        </a:rPr>
                        <a:t>Professioni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it-IT" sz="1200" b="1" i="0" u="none" strike="noStrike" dirty="0" err="1">
                          <a:effectLst/>
                          <a:latin typeface="Calibri" panose="020F0502020204030204" pitchFamily="34" charset="0"/>
                        </a:rPr>
                        <a:t>sem</a:t>
                      </a:r>
                      <a:r>
                        <a:rPr lang="it-IT" sz="1200" b="1" i="0" u="none" strike="noStrike" dirty="0">
                          <a:effectLst/>
                          <a:latin typeface="Calibri" panose="020F0502020204030204" pitchFamily="34" charset="0"/>
                        </a:rPr>
                        <a:t>. 2023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it-IT" sz="1200" b="1" i="0" u="none" strike="noStrike" dirty="0" err="1">
                          <a:effectLst/>
                          <a:latin typeface="Calibri" panose="020F0502020204030204" pitchFamily="34" charset="0"/>
                        </a:rPr>
                        <a:t>sem</a:t>
                      </a:r>
                      <a:r>
                        <a:rPr lang="it-IT" sz="1200" b="1" i="0" u="none" strike="noStrike" dirty="0">
                          <a:effectLst/>
                          <a:latin typeface="Calibri" panose="020F0502020204030204" pitchFamily="34" charset="0"/>
                        </a:rPr>
                        <a:t>. 2022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795243"/>
                  </a:ext>
                </a:extLst>
              </a:tr>
              <a:tr h="26516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effectLst/>
                          <a:latin typeface="Calibri" panose="020F0502020204030204" pitchFamily="34" charset="0"/>
                        </a:rPr>
                        <a:t>Entrate previste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effectLst/>
                          <a:latin typeface="Calibri" panose="020F0502020204030204" pitchFamily="34" charset="0"/>
                        </a:rPr>
                        <a:t>% diff. </a:t>
                      </a:r>
                      <a:r>
                        <a:rPr lang="it-IT" sz="1200" b="1" i="0" u="none" strike="noStrike" dirty="0" err="1">
                          <a:effectLst/>
                          <a:latin typeface="Calibri" panose="020F0502020204030204" pitchFamily="34" charset="0"/>
                        </a:rPr>
                        <a:t>reperim</a:t>
                      </a:r>
                      <a:r>
                        <a:rPr lang="it-IT" sz="1200" b="1" i="0" u="none" strike="noStrike" dirty="0"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effectLst/>
                          <a:latin typeface="Calibri" panose="020F0502020204030204" pitchFamily="34" charset="0"/>
                        </a:rPr>
                        <a:t>Entrate previste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effectLst/>
                          <a:latin typeface="Calibri" panose="020F0502020204030204" pitchFamily="34" charset="0"/>
                        </a:rPr>
                        <a:t>% diff. </a:t>
                      </a:r>
                      <a:r>
                        <a:rPr lang="it-IT" sz="1200" b="1" i="0" u="none" strike="noStrike" dirty="0" err="1">
                          <a:effectLst/>
                          <a:latin typeface="Calibri" panose="020F0502020204030204" pitchFamily="34" charset="0"/>
                        </a:rPr>
                        <a:t>reperim</a:t>
                      </a:r>
                      <a:r>
                        <a:rPr lang="it-IT" sz="1200" b="1" i="0" u="none" strike="noStrike" dirty="0"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738061"/>
                  </a:ext>
                </a:extLst>
              </a:tr>
              <a:tr h="26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Dirigenti, professioni con elevata specializzazione e tecnici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                      8.630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54,8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effectLst/>
                          <a:latin typeface="Calibri" panose="020F0502020204030204" pitchFamily="34" charset="0"/>
                        </a:rPr>
                        <a:t>                        8.990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effectLst/>
                          <a:latin typeface="Calibri" panose="020F0502020204030204" pitchFamily="34" charset="0"/>
                        </a:rPr>
                        <a:t>48,8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21517"/>
                  </a:ext>
                </a:extLst>
              </a:tr>
              <a:tr h="26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Impiegati, professioni commerciali e nei servizi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                    15.500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41,8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effectLst/>
                          <a:latin typeface="Calibri" panose="020F0502020204030204" pitchFamily="34" charset="0"/>
                        </a:rPr>
                        <a:t>                      14.200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effectLst/>
                          <a:latin typeface="Calibri" panose="020F0502020204030204" pitchFamily="34" charset="0"/>
                        </a:rPr>
                        <a:t>34,3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234415"/>
                  </a:ext>
                </a:extLst>
              </a:tr>
              <a:tr h="26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effectLst/>
                          <a:latin typeface="Calibri" panose="020F0502020204030204" pitchFamily="34" charset="0"/>
                        </a:rPr>
                        <a:t>Operai specializzati e conduttori di impianti e macchine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effectLst/>
                          <a:latin typeface="Calibri" panose="020F0502020204030204" pitchFamily="34" charset="0"/>
                        </a:rPr>
                        <a:t>                      8.800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59,7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effectLst/>
                          <a:latin typeface="Calibri" panose="020F0502020204030204" pitchFamily="34" charset="0"/>
                        </a:rPr>
                        <a:t>                        9.540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effectLst/>
                          <a:latin typeface="Calibri" panose="020F0502020204030204" pitchFamily="34" charset="0"/>
                        </a:rPr>
                        <a:t>51,0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612880"/>
                  </a:ext>
                </a:extLst>
              </a:tr>
              <a:tr h="27669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effectLst/>
                          <a:latin typeface="Calibri" panose="020F0502020204030204" pitchFamily="34" charset="0"/>
                        </a:rPr>
                        <a:t>Professioni non qualificate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effectLst/>
                          <a:latin typeface="Calibri" panose="020F0502020204030204" pitchFamily="34" charset="0"/>
                        </a:rPr>
                        <a:t>                      6.190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                        5.830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effectLst/>
                          <a:latin typeface="Calibri" panose="020F0502020204030204" pitchFamily="34" charset="0"/>
                        </a:rPr>
                        <a:t>26,3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896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effectLst/>
                          <a:latin typeface="Calibri" panose="020F0502020204030204" pitchFamily="34" charset="0"/>
                        </a:rPr>
                        <a:t>                    39.120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effectLst/>
                          <a:latin typeface="Calibri" panose="020F0502020204030204" pitchFamily="34" charset="0"/>
                        </a:rPr>
                        <a:t>49,1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effectLst/>
                          <a:latin typeface="Calibri" panose="020F0502020204030204" pitchFamily="34" charset="0"/>
                        </a:rPr>
                        <a:t>                     38.560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effectLst/>
                          <a:latin typeface="Calibri" panose="020F0502020204030204" pitchFamily="34" charset="0"/>
                        </a:rPr>
                        <a:t>40,7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174073"/>
                  </a:ext>
                </a:extLst>
              </a:tr>
            </a:tbl>
          </a:graphicData>
        </a:graphic>
      </p:graphicFrame>
      <p:sp>
        <p:nvSpPr>
          <p:cNvPr id="12" name="Ovale 11">
            <a:extLst>
              <a:ext uri="{FF2B5EF4-FFF2-40B4-BE49-F238E27FC236}">
                <a16:creationId xmlns:a16="http://schemas.microsoft.com/office/drawing/2014/main" id="{6FA509C9-23E3-095F-E661-A2E305650371}"/>
              </a:ext>
            </a:extLst>
          </p:cNvPr>
          <p:cNvSpPr/>
          <p:nvPr/>
        </p:nvSpPr>
        <p:spPr>
          <a:xfrm>
            <a:off x="4211960" y="1556792"/>
            <a:ext cx="1440160" cy="122413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4" name="Tabella 14">
            <a:extLst>
              <a:ext uri="{FF2B5EF4-FFF2-40B4-BE49-F238E27FC236}">
                <a16:creationId xmlns:a16="http://schemas.microsoft.com/office/drawing/2014/main" id="{DBACC2C3-91A8-E0BB-8093-FD0D1CE9FD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966724"/>
              </p:ext>
            </p:extLst>
          </p:nvPr>
        </p:nvGraphicFramePr>
        <p:xfrm>
          <a:off x="5724127" y="1123228"/>
          <a:ext cx="3167872" cy="239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7">
                  <a:extLst>
                    <a:ext uri="{9D8B030D-6E8A-4147-A177-3AD203B41FA5}">
                      <a16:colId xmlns:a16="http://schemas.microsoft.com/office/drawing/2014/main" val="2684852861"/>
                    </a:ext>
                  </a:extLst>
                </a:gridCol>
                <a:gridCol w="863615">
                  <a:extLst>
                    <a:ext uri="{9D8B030D-6E8A-4147-A177-3AD203B41FA5}">
                      <a16:colId xmlns:a16="http://schemas.microsoft.com/office/drawing/2014/main" val="3105736384"/>
                    </a:ext>
                  </a:extLst>
                </a:gridCol>
              </a:tblGrid>
              <a:tr h="375816">
                <a:tc gridSpan="2"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</a:rPr>
                        <a:t>C. M. Genova</a:t>
                      </a:r>
                    </a:p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</a:rPr>
                        <a:t>Previsione assunzioni luglio-settembre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076167"/>
                  </a:ext>
                </a:extLst>
              </a:tr>
              <a:tr h="375816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tx1"/>
                          </a:solidFill>
                        </a:rPr>
                        <a:t>Totale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>
                          <a:solidFill>
                            <a:schemeClr val="tx1"/>
                          </a:solidFill>
                        </a:rPr>
                        <a:t>20.660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413546"/>
                  </a:ext>
                </a:extLst>
              </a:tr>
              <a:tr h="375816"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Industria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</a:rPr>
                        <a:t>2.190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395274"/>
                  </a:ext>
                </a:extLst>
              </a:tr>
              <a:tr h="375816"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Costruzioni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</a:rPr>
                        <a:t>2.280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45913"/>
                  </a:ext>
                </a:extLst>
              </a:tr>
              <a:tr h="375816"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Turismo, alloggio, ristorazione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</a:rPr>
                        <a:t>4.660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710155"/>
                  </a:ext>
                </a:extLst>
              </a:tr>
              <a:tr h="375816"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Altri servizi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</a:rPr>
                        <a:t>11.530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561232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C68BB7A9-9C07-F267-8465-F03F4E682699}"/>
              </a:ext>
            </a:extLst>
          </p:cNvPr>
          <p:cNvSpPr txBox="1"/>
          <p:nvPr/>
        </p:nvSpPr>
        <p:spPr>
          <a:xfrm>
            <a:off x="143681" y="3643668"/>
            <a:ext cx="3006080" cy="224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tabLst>
                <a:tab pos="-90170" algn="l"/>
              </a:tabLst>
            </a:pPr>
            <a:r>
              <a:rPr lang="it-IT" sz="8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Elaborazione Centro Studi Confindustria Genova</a:t>
            </a: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513E585-09A2-1312-23AD-8FB77C27C060}"/>
              </a:ext>
            </a:extLst>
          </p:cNvPr>
          <p:cNvSpPr txBox="1"/>
          <p:nvPr/>
        </p:nvSpPr>
        <p:spPr>
          <a:xfrm>
            <a:off x="5621621" y="3606012"/>
            <a:ext cx="3006080" cy="224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tabLst>
                <a:tab pos="-90170" algn="l"/>
              </a:tabLst>
            </a:pPr>
            <a:r>
              <a:rPr lang="it-IT" sz="8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sistema informativo Excelsior Unioncamere-ANPAL</a:t>
            </a: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72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2" grpId="0" animBg="1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0547CD-5860-19CC-37EC-2FD28786F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0" y="454753"/>
            <a:ext cx="8640000" cy="635128"/>
          </a:xfrm>
        </p:spPr>
        <p:txBody>
          <a:bodyPr>
            <a:normAutofit/>
          </a:bodyPr>
          <a:lstStyle/>
          <a:p>
            <a:r>
              <a:rPr lang="it-IT" sz="2600" dirty="0"/>
              <a:t>Manifattura: cala la produzione, si riducono i margini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C6007C23-4ADC-A04C-6D9A-44A66D21E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29210"/>
              </p:ext>
            </p:extLst>
          </p:nvPr>
        </p:nvGraphicFramePr>
        <p:xfrm>
          <a:off x="395536" y="1268760"/>
          <a:ext cx="3456384" cy="4919224"/>
        </p:xfrm>
        <a:graphic>
          <a:graphicData uri="http://schemas.openxmlformats.org/drawingml/2006/table">
            <a:tbl>
              <a:tblPr firstRow="1" firstCol="1" bandRow="1"/>
              <a:tblGrid>
                <a:gridCol w="2666355">
                  <a:extLst>
                    <a:ext uri="{9D8B030D-6E8A-4147-A177-3AD203B41FA5}">
                      <a16:colId xmlns:a16="http://schemas.microsoft.com/office/drawing/2014/main" val="3293372016"/>
                    </a:ext>
                  </a:extLst>
                </a:gridCol>
                <a:gridCol w="790029">
                  <a:extLst>
                    <a:ext uri="{9D8B030D-6E8A-4147-A177-3AD203B41FA5}">
                      <a16:colId xmlns:a16="http://schemas.microsoft.com/office/drawing/2014/main" val="3250203374"/>
                    </a:ext>
                  </a:extLst>
                </a:gridCol>
              </a:tblGrid>
              <a:tr h="337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6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INDUSTRIA MANIFATTURIERA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6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C.M. Genova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B4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490827"/>
                  </a:ext>
                </a:extLst>
              </a:tr>
              <a:tr h="58998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i="1" dirty="0">
                          <a:solidFill>
                            <a:srgbClr val="25632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1° semestre 2023 su 1° semestre 2022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CE6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27832"/>
                  </a:ext>
                </a:extLst>
              </a:tr>
              <a:tr h="326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Var. %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0904430"/>
                  </a:ext>
                </a:extLst>
              </a:tr>
              <a:tr h="337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Produzione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-0,6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332868"/>
                  </a:ext>
                </a:extLst>
              </a:tr>
              <a:tr h="337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Fatturato Italia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-0,1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059758"/>
                  </a:ext>
                </a:extLst>
              </a:tr>
              <a:tr h="337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Fatturato Estero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+2,1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30068"/>
                  </a:ext>
                </a:extLst>
              </a:tr>
              <a:tr h="337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Giacenze prodotti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+1,5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86536"/>
                  </a:ext>
                </a:extLst>
              </a:tr>
              <a:tr h="337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Ordini Italia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+3,2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425207"/>
                  </a:ext>
                </a:extLst>
              </a:tr>
              <a:tr h="337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Ordini Estero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+1,4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246739"/>
                  </a:ext>
                </a:extLst>
              </a:tr>
              <a:tr h="337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Prezzi di vendita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+0,3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921110"/>
                  </a:ext>
                </a:extLst>
              </a:tr>
              <a:tr h="337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Costo del lavoro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+0,4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5818863"/>
                  </a:ext>
                </a:extLst>
              </a:tr>
              <a:tr h="399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Costo m. prime/semilavorati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+0,9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035"/>
                  </a:ext>
                </a:extLst>
              </a:tr>
              <a:tr h="337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Occupati in organico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+0,6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43" marR="41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1426493"/>
                  </a:ext>
                </a:extLst>
              </a:tr>
            </a:tbl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FA01AE53-3BF4-8238-634C-4789864B7581}"/>
              </a:ext>
            </a:extLst>
          </p:cNvPr>
          <p:cNvSpPr txBox="1"/>
          <p:nvPr/>
        </p:nvSpPr>
        <p:spPr>
          <a:xfrm>
            <a:off x="4211960" y="1435436"/>
            <a:ext cx="453650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800"/>
              </a:spcAft>
            </a:pPr>
            <a:r>
              <a:rPr lang="it-IT" sz="1600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La </a:t>
            </a:r>
            <a:r>
              <a:rPr lang="it-IT" sz="1600" b="1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produzione industriale </a:t>
            </a:r>
            <a:r>
              <a:rPr lang="it-IT" sz="1600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registra il primo calo su base semestrale dalla fine dell’emergenza pandemica.</a:t>
            </a:r>
          </a:p>
          <a:p>
            <a:pPr algn="just">
              <a:spcAft>
                <a:spcPts val="800"/>
              </a:spcAft>
            </a:pPr>
            <a:r>
              <a:rPr lang="it-IT" sz="1600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Fanno eccezione cantieristica navale e le attività manifatturiere inserite nella filiera dell’information </a:t>
            </a:r>
            <a:r>
              <a:rPr lang="it-IT" sz="1600" dirty="0" err="1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technology</a:t>
            </a:r>
            <a:r>
              <a:rPr lang="it-IT" sz="1600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it-IT" sz="1600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La situazione più critica nell’impiantistica-metalmeccanica. Le grandi imprese soffrono specialmente sul mercato interno, mentre delude l’export delle piccole-medie imprese. La nota positiva riguarda gli ordini, in aumento.</a:t>
            </a:r>
          </a:p>
          <a:p>
            <a:pPr algn="just"/>
            <a:endParaRPr lang="it-IT" sz="1600" dirty="0">
              <a:solidFill>
                <a:srgbClr val="062B57"/>
              </a:solidFill>
              <a:latin typeface="Calibri"/>
              <a:cs typeface="Times New Roman" panose="02020603050405020304" pitchFamily="18" charset="0"/>
            </a:endParaRPr>
          </a:p>
          <a:p>
            <a:pPr algn="just"/>
            <a:r>
              <a:rPr lang="it-IT" sz="1600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La </a:t>
            </a:r>
            <a:r>
              <a:rPr lang="it-IT" sz="1600" b="1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marginalità delle aziende manifatturiere flette nuovamente</a:t>
            </a:r>
            <a:r>
              <a:rPr lang="it-IT" sz="1600" dirty="0">
                <a:solidFill>
                  <a:srgbClr val="062B57"/>
                </a:solidFill>
                <a:latin typeface="Calibri"/>
                <a:cs typeface="Times New Roman" panose="02020603050405020304" pitchFamily="18" charset="0"/>
              </a:rPr>
              <a:t> (-1,3%, era già accaduto nel primo semestre dell’anno passato).</a:t>
            </a:r>
          </a:p>
          <a:p>
            <a:pPr algn="just"/>
            <a:endParaRPr lang="it-IT" sz="1600" dirty="0">
              <a:solidFill>
                <a:srgbClr val="062B57"/>
              </a:solidFill>
              <a:latin typeface="Calibri"/>
              <a:cs typeface="Times New Roman" panose="02020603050405020304" pitchFamily="18" charset="0"/>
            </a:endParaRPr>
          </a:p>
          <a:p>
            <a:pPr algn="just"/>
            <a:endParaRPr lang="it-IT" sz="1600" dirty="0">
              <a:solidFill>
                <a:srgbClr val="062B57"/>
              </a:solidFill>
              <a:latin typeface="Calibri"/>
              <a:cs typeface="Times New Roman" panose="02020603050405020304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3671E7F-98B1-F338-5C1F-5A8807EED7BA}"/>
              </a:ext>
            </a:extLst>
          </p:cNvPr>
          <p:cNvSpPr txBox="1"/>
          <p:nvPr/>
        </p:nvSpPr>
        <p:spPr>
          <a:xfrm>
            <a:off x="252000" y="6187984"/>
            <a:ext cx="3006080" cy="224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tabLst>
                <a:tab pos="-90170" algn="l"/>
              </a:tabLst>
            </a:pPr>
            <a:r>
              <a:rPr lang="it-IT" sz="8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Elaborazione Centro Studi Confindustria Genova</a:t>
            </a: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91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0547CD-5860-19CC-37EC-2FD28786F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0" y="454753"/>
            <a:ext cx="8640000" cy="635128"/>
          </a:xfrm>
        </p:spPr>
        <p:txBody>
          <a:bodyPr>
            <a:normAutofit/>
          </a:bodyPr>
          <a:lstStyle/>
          <a:p>
            <a:r>
              <a:rPr lang="it-IT" sz="2600" dirty="0"/>
              <a:t>Servizi: bene turismo, finanza e sanità privata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B1226767-B0CB-6EC2-C247-542B5EEFD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938511"/>
              </p:ext>
            </p:extLst>
          </p:nvPr>
        </p:nvGraphicFramePr>
        <p:xfrm>
          <a:off x="5001918" y="1199716"/>
          <a:ext cx="3744416" cy="2420810"/>
        </p:xfrm>
        <a:graphic>
          <a:graphicData uri="http://schemas.openxmlformats.org/drawingml/2006/table">
            <a:tbl>
              <a:tblPr firstRow="1" firstCol="1" bandRow="1"/>
              <a:tblGrid>
                <a:gridCol w="2888549">
                  <a:extLst>
                    <a:ext uri="{9D8B030D-6E8A-4147-A177-3AD203B41FA5}">
                      <a16:colId xmlns:a16="http://schemas.microsoft.com/office/drawing/2014/main" val="2581933589"/>
                    </a:ext>
                  </a:extLst>
                </a:gridCol>
                <a:gridCol w="855867">
                  <a:extLst>
                    <a:ext uri="{9D8B030D-6E8A-4147-A177-3AD203B41FA5}">
                      <a16:colId xmlns:a16="http://schemas.microsoft.com/office/drawing/2014/main" val="491337698"/>
                    </a:ext>
                  </a:extLst>
                </a:gridCol>
              </a:tblGrid>
              <a:tr h="31377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TURISMO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B4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014752"/>
                  </a:ext>
                </a:extLst>
              </a:tr>
              <a:tr h="46515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i="1" dirty="0">
                          <a:solidFill>
                            <a:srgbClr val="25632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1° semestre 2023 su 1° semestre 2022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CE6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592010"/>
                  </a:ext>
                </a:extLst>
              </a:tr>
              <a:tr h="3115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Var. %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913492"/>
                  </a:ext>
                </a:extLst>
              </a:tr>
              <a:tr h="274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Fatturato Italia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+4,5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96573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Fatturato Estero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+1,8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9197876"/>
                  </a:ext>
                </a:extLst>
              </a:tr>
              <a:tr h="1681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Prezzi di vendita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+6,5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090853"/>
                  </a:ext>
                </a:extLst>
              </a:tr>
              <a:tr h="192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Costo del lavoro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+6,5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244069"/>
                  </a:ext>
                </a:extLst>
              </a:tr>
              <a:tr h="216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Occupati in organico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+4,3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0" marR="668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440944"/>
                  </a:ext>
                </a:extLst>
              </a:tr>
            </a:tbl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77933E2F-93A4-27C4-6507-E70E65304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841531"/>
              </p:ext>
            </p:extLst>
          </p:nvPr>
        </p:nvGraphicFramePr>
        <p:xfrm>
          <a:off x="252000" y="1199716"/>
          <a:ext cx="3887952" cy="2084898"/>
        </p:xfrm>
        <a:graphic>
          <a:graphicData uri="http://schemas.openxmlformats.org/drawingml/2006/table">
            <a:tbl>
              <a:tblPr firstRow="1" firstCol="1" bandRow="1"/>
              <a:tblGrid>
                <a:gridCol w="2999392">
                  <a:extLst>
                    <a:ext uri="{9D8B030D-6E8A-4147-A177-3AD203B41FA5}">
                      <a16:colId xmlns:a16="http://schemas.microsoft.com/office/drawing/2014/main" val="1927520874"/>
                    </a:ext>
                  </a:extLst>
                </a:gridCol>
                <a:gridCol w="888560">
                  <a:extLst>
                    <a:ext uri="{9D8B030D-6E8A-4147-A177-3AD203B41FA5}">
                      <a16:colId xmlns:a16="http://schemas.microsoft.com/office/drawing/2014/main" val="1319541925"/>
                    </a:ext>
                  </a:extLst>
                </a:gridCol>
              </a:tblGrid>
              <a:tr h="3240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FINANZA E ASSICURAZIONI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74" marR="84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B4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15602"/>
                  </a:ext>
                </a:extLst>
              </a:tr>
              <a:tr h="39311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i="1" dirty="0">
                          <a:solidFill>
                            <a:srgbClr val="25632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1° semestre 2023 su 1° semestre 2022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74" marR="84874" marT="0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CE6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67490"/>
                  </a:ext>
                </a:extLst>
              </a:tr>
              <a:tr h="298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74" marR="84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Var. %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74" marR="84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02506"/>
                  </a:ext>
                </a:extLst>
              </a:tr>
              <a:tr h="277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Fatturato Italia*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74" marR="84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+2,5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74" marR="84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88881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Margini lordi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74" marR="84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+6,3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74" marR="84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7433677"/>
                  </a:ext>
                </a:extLst>
              </a:tr>
              <a:tr h="240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Costo del lavoro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74" marR="84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+3,0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74" marR="84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032073"/>
                  </a:ext>
                </a:extLst>
              </a:tr>
              <a:tr h="192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Occupati in organico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74" marR="84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+6,5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74" marR="84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384341"/>
                  </a:ext>
                </a:extLst>
              </a:tr>
            </a:tbl>
          </a:graphicData>
        </a:graphic>
      </p:graphicFrame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9BEC90A4-AFA4-45EE-AAF4-4566CF884C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936872"/>
              </p:ext>
            </p:extLst>
          </p:nvPr>
        </p:nvGraphicFramePr>
        <p:xfrm>
          <a:off x="5001918" y="3861048"/>
          <a:ext cx="3744416" cy="2483696"/>
        </p:xfrm>
        <a:graphic>
          <a:graphicData uri="http://schemas.openxmlformats.org/drawingml/2006/table">
            <a:tbl>
              <a:tblPr firstRow="1" firstCol="1" bandRow="1"/>
              <a:tblGrid>
                <a:gridCol w="1246429">
                  <a:extLst>
                    <a:ext uri="{9D8B030D-6E8A-4147-A177-3AD203B41FA5}">
                      <a16:colId xmlns:a16="http://schemas.microsoft.com/office/drawing/2014/main" val="3026518249"/>
                    </a:ext>
                  </a:extLst>
                </a:gridCol>
                <a:gridCol w="1246429">
                  <a:extLst>
                    <a:ext uri="{9D8B030D-6E8A-4147-A177-3AD203B41FA5}">
                      <a16:colId xmlns:a16="http://schemas.microsoft.com/office/drawing/2014/main" val="3234120283"/>
                    </a:ext>
                  </a:extLst>
                </a:gridCol>
                <a:gridCol w="1251558">
                  <a:extLst>
                    <a:ext uri="{9D8B030D-6E8A-4147-A177-3AD203B41FA5}">
                      <a16:colId xmlns:a16="http://schemas.microsoft.com/office/drawing/2014/main" val="3818809535"/>
                    </a:ext>
                  </a:extLst>
                </a:gridCol>
              </a:tblGrid>
              <a:tr h="35852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MOVIMENTO TURISTICO - C.M. Genova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Gennaio-Maggio 2023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60295"/>
                  </a:ext>
                </a:extLst>
              </a:tr>
              <a:tr h="3223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Arrivi</a:t>
                      </a:r>
                      <a:endParaRPr lang="it-IT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Var. % su 2019</a:t>
                      </a:r>
                      <a:endParaRPr lang="it-IT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Var. % su 2022</a:t>
                      </a:r>
                      <a:endParaRPr lang="it-IT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530788"/>
                  </a:ext>
                </a:extLst>
              </a:tr>
              <a:tr h="203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Italiani</a:t>
                      </a:r>
                      <a:endParaRPr lang="it-IT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830104"/>
                  </a:ext>
                </a:extLst>
              </a:tr>
              <a:tr h="203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Stranieri</a:t>
                      </a:r>
                      <a:endParaRPr lang="it-IT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26,4</a:t>
                      </a: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47,9</a:t>
                      </a: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4615823"/>
                  </a:ext>
                </a:extLst>
              </a:tr>
              <a:tr h="330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Totale arrivi</a:t>
                      </a:r>
                      <a:endParaRPr lang="it-IT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18,9</a:t>
                      </a:r>
                      <a:endParaRPr lang="it-IT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17,5</a:t>
                      </a:r>
                      <a:endParaRPr lang="it-IT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076576"/>
                  </a:ext>
                </a:extLst>
              </a:tr>
              <a:tr h="3223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Presenze</a:t>
                      </a:r>
                      <a:endParaRPr lang="it-IT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Var. % su 2019</a:t>
                      </a:r>
                      <a:endParaRPr lang="it-IT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Var. % su 2022</a:t>
                      </a:r>
                      <a:endParaRPr lang="it-IT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470121"/>
                  </a:ext>
                </a:extLst>
              </a:tr>
              <a:tr h="203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Italiani</a:t>
                      </a:r>
                      <a:endParaRPr lang="it-IT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17,2</a:t>
                      </a:r>
                      <a:endParaRPr lang="it-IT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2,6</a:t>
                      </a:r>
                      <a:endParaRPr lang="it-IT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192371"/>
                  </a:ext>
                </a:extLst>
              </a:tr>
              <a:tr h="203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Stranieri</a:t>
                      </a:r>
                      <a:endParaRPr lang="it-IT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32,4</a:t>
                      </a:r>
                      <a:endParaRPr lang="it-IT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37,5</a:t>
                      </a:r>
                      <a:endParaRPr lang="it-IT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043581"/>
                  </a:ext>
                </a:extLst>
              </a:tr>
              <a:tr h="330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Totale presenze</a:t>
                      </a:r>
                      <a:endParaRPr lang="it-IT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23,6</a:t>
                      </a:r>
                      <a:endParaRPr lang="it-IT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15,9</a:t>
                      </a:r>
                      <a:endParaRPr lang="it-IT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17" marR="2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815595"/>
                  </a:ext>
                </a:extLst>
              </a:tr>
            </a:tbl>
          </a:graphicData>
        </a:graphic>
      </p:graphicFrame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DEB26783-A23C-B677-E243-CCC79F8624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541133"/>
              </p:ext>
            </p:extLst>
          </p:nvPr>
        </p:nvGraphicFramePr>
        <p:xfrm>
          <a:off x="252000" y="3429000"/>
          <a:ext cx="3887952" cy="2791020"/>
        </p:xfrm>
        <a:graphic>
          <a:graphicData uri="http://schemas.openxmlformats.org/drawingml/2006/table">
            <a:tbl>
              <a:tblPr firstRow="1" firstCol="1" bandRow="1"/>
              <a:tblGrid>
                <a:gridCol w="2999277">
                  <a:extLst>
                    <a:ext uri="{9D8B030D-6E8A-4147-A177-3AD203B41FA5}">
                      <a16:colId xmlns:a16="http://schemas.microsoft.com/office/drawing/2014/main" val="32135694"/>
                    </a:ext>
                  </a:extLst>
                </a:gridCol>
                <a:gridCol w="888675">
                  <a:extLst>
                    <a:ext uri="{9D8B030D-6E8A-4147-A177-3AD203B41FA5}">
                      <a16:colId xmlns:a16="http://schemas.microsoft.com/office/drawing/2014/main" val="4043849259"/>
                    </a:ext>
                  </a:extLst>
                </a:gridCol>
              </a:tblGrid>
              <a:tr h="28196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SANITA’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87" marR="6028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B4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226878"/>
                  </a:ext>
                </a:extLst>
              </a:tr>
              <a:tr h="40863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i="1">
                          <a:solidFill>
                            <a:srgbClr val="25632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1° semestre 2023 su 1° semestre 2022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87" marR="60287" marT="0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CE6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464641"/>
                  </a:ext>
                </a:extLst>
              </a:tr>
              <a:tr h="408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87" marR="6028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Var. %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87" marR="6028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062964"/>
                  </a:ext>
                </a:extLst>
              </a:tr>
              <a:tr h="281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Fatturato 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87" marR="6028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+6,3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87" marR="6028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98256"/>
                  </a:ext>
                </a:extLst>
              </a:tr>
              <a:tr h="281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Prestazioni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87" marR="6028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+0,8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87" marR="6028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314283"/>
                  </a:ext>
                </a:extLst>
              </a:tr>
              <a:tr h="281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Prezzi di vendita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87" marR="6028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+2,5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87" marR="6028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79511"/>
                  </a:ext>
                </a:extLst>
              </a:tr>
              <a:tr h="281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Costo del lavoro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87" marR="6028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+9,9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87" marR="6028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393472"/>
                  </a:ext>
                </a:extLst>
              </a:tr>
              <a:tr h="281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Costo dei materiali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87" marR="6028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-10,2</a:t>
                      </a:r>
                      <a:endParaRPr lang="it-IT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87" marR="6028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F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435955"/>
                  </a:ext>
                </a:extLst>
              </a:tr>
              <a:tr h="281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Occupati in organico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87" marR="6028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+1,2</a:t>
                      </a:r>
                      <a:endParaRPr lang="it-IT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87" marR="6028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1543464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70394EDD-3607-6FD7-1483-B7B7E9312F79}"/>
              </a:ext>
            </a:extLst>
          </p:cNvPr>
          <p:cNvSpPr txBox="1"/>
          <p:nvPr/>
        </p:nvSpPr>
        <p:spPr>
          <a:xfrm>
            <a:off x="179512" y="6207078"/>
            <a:ext cx="3006080" cy="224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tabLst>
                <a:tab pos="-90170" algn="l"/>
              </a:tabLst>
            </a:pPr>
            <a:r>
              <a:rPr lang="it-IT" sz="8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Elaborazione Centro Studi Confindustria Genova</a:t>
            </a: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72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1237</Words>
  <Application>Microsoft Office PowerPoint</Application>
  <PresentationFormat>Presentazione su schermo (4:3)</PresentationFormat>
  <Paragraphs>350</Paragraphs>
  <Slides>11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</vt:lpstr>
      <vt:lpstr>Tema di Office</vt:lpstr>
      <vt:lpstr>Presentazione standard di PowerPoint</vt:lpstr>
      <vt:lpstr>Il primo semestre 2023 in sintesi</vt:lpstr>
      <vt:lpstr>Manifattura: produzione e fiducia in flessione</vt:lpstr>
      <vt:lpstr>Prezzo del gas basso, ma inflazione ancora alta</vt:lpstr>
      <vt:lpstr>Credito imprese: tassi molto più alti e prestiti in calo</vt:lpstr>
      <vt:lpstr>Genova: si sgonfia la ripresa, crescita torna moderata </vt:lpstr>
      <vt:lpstr>Cresce l’occupazione e le difficoltà di assunzione</vt:lpstr>
      <vt:lpstr>Manifattura: cala la produzione, si riducono i margini</vt:lpstr>
      <vt:lpstr>Servizi: bene turismo, finanza e sanità privata</vt:lpstr>
      <vt:lpstr>Servizi: male energy e terminal operators</vt:lpstr>
      <vt:lpstr>2° semestre 2023: moderato ottimismo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una crisi forte e pervasiva  a una ripresa lenta e da consolidare</dc:title>
  <dc:creator>Guido Conforti</dc:creator>
  <cp:lastModifiedBy>Giacomo Franceschini</cp:lastModifiedBy>
  <cp:revision>192</cp:revision>
  <cp:lastPrinted>2023-02-28T09:03:41Z</cp:lastPrinted>
  <dcterms:created xsi:type="dcterms:W3CDTF">2013-01-24T10:33:21Z</dcterms:created>
  <dcterms:modified xsi:type="dcterms:W3CDTF">2023-07-28T08:51:26Z</dcterms:modified>
</cp:coreProperties>
</file>