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8" r:id="rId2"/>
    <p:sldId id="291" r:id="rId3"/>
    <p:sldId id="282" r:id="rId4"/>
    <p:sldId id="290" r:id="rId5"/>
    <p:sldId id="280" r:id="rId6"/>
    <p:sldId id="279" r:id="rId7"/>
    <p:sldId id="276" r:id="rId8"/>
    <p:sldId id="278" r:id="rId9"/>
    <p:sldId id="274" r:id="rId10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A4A"/>
    <a:srgbClr val="0E5859"/>
    <a:srgbClr val="206A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569"/>
    <p:restoredTop sz="94701"/>
  </p:normalViewPr>
  <p:slideViewPr>
    <p:cSldViewPr snapToGrid="0" snapToObjects="1">
      <p:cViewPr varScale="1">
        <p:scale>
          <a:sx n="66" d="100"/>
          <a:sy n="66" d="100"/>
        </p:scale>
        <p:origin x="104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F321E2-B007-684F-8D13-5E1D3E78E88B}" type="datetimeFigureOut">
              <a:rPr lang="it-IT" smtClean="0"/>
              <a:t>15/06/2023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F0313E-8657-7A4A-B0FC-ADEB2EEA422C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40323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F0313E-8657-7A4A-B0FC-ADEB2EEA422C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61365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F0313E-8657-7A4A-B0FC-ADEB2EEA422C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2946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F0313E-8657-7A4A-B0FC-ADEB2EEA422C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5631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83B5F4-5A47-434B-BBB9-FA318309D4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0285E0-C169-E64F-8F88-A16ACF190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CD4E6-A6CA-B542-AD61-FCDC145EE0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970B-968B-0F45-8125-80199FAB8EB3}" type="datetimeFigureOut">
              <a:rPr lang="en-IT" smtClean="0"/>
              <a:t>06/15/2023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F789EF-F2FC-0B4F-8629-6EDA74CC2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4A3E1-3E06-944F-A47A-0A603F1D8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973C3-43BD-3C42-8029-40A481677BF4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129768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2FF0D-1F80-AA44-833E-277F95BA2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A9739C-5ACF-A744-82EC-8AECEDAC49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F07FAF-E16B-B24F-967E-E9C155523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970B-968B-0F45-8125-80199FAB8EB3}" type="datetimeFigureOut">
              <a:rPr lang="en-IT" smtClean="0"/>
              <a:t>06/15/2023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59DBD-1815-4B46-9ACB-152F9D57B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02331-0DBC-DE41-BD2F-3C56C38586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973C3-43BD-3C42-8029-40A481677BF4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492811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95B221-D176-8E49-BA08-743159F529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CCB796-848A-0B42-93DB-5BCC0FB3C1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5D0E31-9396-3D45-B213-04A8698C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970B-968B-0F45-8125-80199FAB8EB3}" type="datetimeFigureOut">
              <a:rPr lang="en-IT" smtClean="0"/>
              <a:t>06/15/2023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AFB1D1-E8E6-134E-81CF-6C387E406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E8BE10-0D4E-5942-B073-D9FC09B65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973C3-43BD-3C42-8029-40A481677BF4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6185152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44336-1511-FF44-B4F3-110AB26C6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2EE031-D60A-6B4F-B6BB-FA2EA8316C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467151-A50D-C549-97F3-AB19908C2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970B-968B-0F45-8125-80199FAB8EB3}" type="datetimeFigureOut">
              <a:rPr lang="en-IT" smtClean="0"/>
              <a:t>06/15/2023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1E681-1E79-EE44-9E75-B65C47B45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322D9E-77D8-BF4B-B8BF-711D359E28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973C3-43BD-3C42-8029-40A481677BF4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268281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852CD-8E61-EB4F-993E-401FB24D2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A3735D-A47F-0749-A595-EDADEEAD1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11DB17-0B3A-9343-B925-D0AD67354D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970B-968B-0F45-8125-80199FAB8EB3}" type="datetimeFigureOut">
              <a:rPr lang="en-IT" smtClean="0"/>
              <a:t>06/15/2023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2C6D79-2568-6941-A866-7AFABD2E1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0E05FE-0FEC-4541-A158-1A2E20644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973C3-43BD-3C42-8029-40A481677BF4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88479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7548E-1576-6B42-9BE0-A2F3B9E99E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9A4AD5-7067-334B-B644-6DA8BC677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4C45D1-74D2-4941-9A68-E59D94FD3F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51D5ED-16C9-7F42-8007-02CECCC31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970B-968B-0F45-8125-80199FAB8EB3}" type="datetimeFigureOut">
              <a:rPr lang="en-IT" smtClean="0"/>
              <a:t>06/15/2023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91DD48-B51F-774C-9DEF-A9119C2A1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E17C90-A006-0247-8542-969C384F0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973C3-43BD-3C42-8029-40A481677BF4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3304936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50D04-6B14-BE4F-98D9-31C41100F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34A87D-C653-684E-B098-7166995C98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98AEDD-E2FD-8146-BC4D-50DB4EC5AC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DCD563-BB0F-BB4B-AF61-FA02CE1590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956F8E-03B4-FE41-80A0-92700AA11A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BC4372-5419-024D-9251-9A7BA5DCF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970B-968B-0F45-8125-80199FAB8EB3}" type="datetimeFigureOut">
              <a:rPr lang="en-IT" smtClean="0"/>
              <a:t>06/15/2023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2E5F40-6D64-854E-9EEF-74B1B4608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3F8C36-ECC1-D949-82DE-40D99B1AA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973C3-43BD-3C42-8029-40A481677BF4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085125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B8357-7461-1145-8F01-446F92107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D6DBD5-893A-7348-9ECF-565727B76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970B-968B-0F45-8125-80199FAB8EB3}" type="datetimeFigureOut">
              <a:rPr lang="en-IT" smtClean="0"/>
              <a:t>06/15/2023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7BF37E-C260-C641-9CB3-A3BCBE121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59113D-965B-C04A-88C4-B9A039368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973C3-43BD-3C42-8029-40A481677BF4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440867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5D0ED7-EF3A-3A4F-BD4E-37D475948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970B-968B-0F45-8125-80199FAB8EB3}" type="datetimeFigureOut">
              <a:rPr lang="en-IT" smtClean="0"/>
              <a:t>06/15/2023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BB0EBD-5C10-EE4D-AF0F-A2A61853C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695F8F-FBEC-8249-8DF9-9752AE27E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973C3-43BD-3C42-8029-40A481677BF4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953330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57C3E-65AE-4044-8B63-090B8517DA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94B200-686D-0E4E-9734-23F4831FB1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08E8E7-B792-2842-9A6C-30CD4F1DCE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43BA78-1ABB-9443-9146-8252A18E57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970B-968B-0F45-8125-80199FAB8EB3}" type="datetimeFigureOut">
              <a:rPr lang="en-IT" smtClean="0"/>
              <a:t>06/15/2023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23C8D-385F-E945-82FD-E780AA9A1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47A3D5-7171-C647-AF2F-B8D5DE4DD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973C3-43BD-3C42-8029-40A481677BF4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80419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4A3A5-F65F-DC4A-8CD6-56E53E3887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AB1587-8FE2-404E-947D-B47C01F5C3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3CCF1B-FD28-0441-BFB5-3B05437C9B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B9CAC8-E9EE-2642-A6A0-4F76741D5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1970B-968B-0F45-8125-80199FAB8EB3}" type="datetimeFigureOut">
              <a:rPr lang="en-IT" smtClean="0"/>
              <a:t>06/15/2023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A1A6BD-DE0D-C642-BF91-6123F75D3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866228-F3D2-FD4A-AF80-DC1F2C267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973C3-43BD-3C42-8029-40A481677BF4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806741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4E6C7BD-53EC-8142-BD8F-E3728EFAEE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10AB1-4095-2448-9668-4A5D8A818B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E8F900-EE99-CF43-B36F-28044F4129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1970B-968B-0F45-8125-80199FAB8EB3}" type="datetimeFigureOut">
              <a:rPr lang="en-IT" smtClean="0"/>
              <a:t>06/15/2023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B09DBB-C6CF-9D48-B539-0F92ADA899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3016B-11B6-2543-AE20-E773D8DA5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7973C3-43BD-3C42-8029-40A481677BF4}" type="slidenum">
              <a:rPr lang="en-IT" smtClean="0"/>
              <a:t>‹N›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161710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, esterni, edificio, ponte&#10;&#10;Descrizione generata automaticamente">
            <a:extLst>
              <a:ext uri="{FF2B5EF4-FFF2-40B4-BE49-F238E27FC236}">
                <a16:creationId xmlns:a16="http://schemas.microsoft.com/office/drawing/2014/main" id="{7A56F3DD-73D5-170C-D37B-ADAB32819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903"/>
            <a:ext cx="5141345" cy="3846661"/>
          </a:xfrm>
          <a:prstGeom prst="rect">
            <a:avLst/>
          </a:prstGeom>
        </p:spPr>
      </p:pic>
      <p:sp>
        <p:nvSpPr>
          <p:cNvPr id="2" name="TextBox 8">
            <a:extLst>
              <a:ext uri="{FF2B5EF4-FFF2-40B4-BE49-F238E27FC236}">
                <a16:creationId xmlns:a16="http://schemas.microsoft.com/office/drawing/2014/main" id="{7650A643-3379-684F-463F-3C1A4320763D}"/>
              </a:ext>
            </a:extLst>
          </p:cNvPr>
          <p:cNvSpPr txBox="1"/>
          <p:nvPr/>
        </p:nvSpPr>
        <p:spPr>
          <a:xfrm>
            <a:off x="106330" y="3966733"/>
            <a:ext cx="5313623" cy="18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it-IT" sz="2000" b="1" i="0" u="none" strike="noStrike" baseline="0" dirty="0">
                <a:solidFill>
                  <a:srgbClr val="356BDC"/>
                </a:solidFill>
                <a:latin typeface="FiraSans-Regular"/>
              </a:rPr>
              <a:t>PORRO</a:t>
            </a:r>
          </a:p>
          <a:p>
            <a:pPr algn="l"/>
            <a:r>
              <a:rPr lang="it-IT" sz="2000" b="1" i="0" u="none" strike="noStrike" baseline="0" dirty="0">
                <a:solidFill>
                  <a:srgbClr val="356BDC"/>
                </a:solidFill>
                <a:latin typeface="FiraSans-Regular"/>
              </a:rPr>
              <a:t>5</a:t>
            </a:r>
            <a:r>
              <a:rPr lang="it-IT" sz="2000" b="1" i="0" u="none" strike="noStrike" baseline="0" dirty="0">
                <a:solidFill>
                  <a:srgbClr val="356BDC"/>
                </a:solidFill>
                <a:latin typeface="FiraSans-Thin"/>
              </a:rPr>
              <a:t>|</a:t>
            </a:r>
            <a:r>
              <a:rPr lang="it-IT" sz="2000" b="1" i="0" u="none" strike="noStrike" baseline="0" dirty="0">
                <a:solidFill>
                  <a:srgbClr val="356BDC"/>
                </a:solidFill>
                <a:latin typeface="FiraSans-Regular"/>
              </a:rPr>
              <a:t>6</a:t>
            </a:r>
            <a:r>
              <a:rPr lang="it-IT" sz="2000" b="1" i="0" u="none" strike="noStrike" baseline="0" dirty="0">
                <a:solidFill>
                  <a:srgbClr val="356BDC"/>
                </a:solidFill>
                <a:latin typeface="FiraSans-Thin"/>
              </a:rPr>
              <a:t>|</a:t>
            </a:r>
            <a:r>
              <a:rPr lang="it-IT" sz="2000" b="1" i="0" u="none" strike="noStrike" baseline="0" dirty="0">
                <a:solidFill>
                  <a:srgbClr val="356BDC"/>
                </a:solidFill>
                <a:latin typeface="FiraSans-Regular"/>
              </a:rPr>
              <a:t>11</a:t>
            </a:r>
          </a:p>
          <a:p>
            <a:pPr algn="l"/>
            <a:endParaRPr lang="it-IT" sz="2000" b="1" i="0" u="none" strike="noStrike" baseline="0" dirty="0">
              <a:solidFill>
                <a:srgbClr val="356BDC"/>
              </a:solidFill>
              <a:latin typeface="FiraSans-Regular"/>
            </a:endParaRPr>
          </a:p>
          <a:p>
            <a:pPr algn="l"/>
            <a:r>
              <a:rPr lang="it-IT" sz="2000" b="1" i="0" u="none" strike="noStrike" baseline="0" dirty="0">
                <a:solidFill>
                  <a:srgbClr val="356BDC"/>
                </a:solidFill>
                <a:latin typeface="FiraSans-Regular"/>
              </a:rPr>
              <a:t>STUDI PER UNA VALORIZZAZIONE</a:t>
            </a:r>
          </a:p>
          <a:p>
            <a:pPr algn="l"/>
            <a:r>
              <a:rPr lang="it-IT" sz="2000" b="1" i="0" u="none" strike="noStrike" baseline="0" dirty="0">
                <a:solidFill>
                  <a:srgbClr val="356BDC"/>
                </a:solidFill>
                <a:latin typeface="FiraSans-Regular"/>
              </a:rPr>
              <a:t>SOCIO-URBANA</a:t>
            </a:r>
            <a:endParaRPr lang="it-IT" sz="2000" b="1" dirty="0">
              <a:solidFill>
                <a:srgbClr val="344A4A"/>
              </a:solidFill>
            </a:endParaRPr>
          </a:p>
          <a:p>
            <a:pPr algn="r">
              <a:lnSpc>
                <a:spcPts val="1080"/>
              </a:lnSpc>
            </a:pPr>
            <a:r>
              <a:rPr lang="it-IT" sz="2400" dirty="0">
                <a:solidFill>
                  <a:srgbClr val="344A4A"/>
                </a:solidFill>
              </a:rPr>
              <a:t> </a:t>
            </a:r>
          </a:p>
        </p:txBody>
      </p:sp>
      <p:pic>
        <p:nvPicPr>
          <p:cNvPr id="3" name="Immagine 2" descr="Immagine che contiene albero, cielo, esterni, edificio&#10;&#10;Descrizione generata automaticamente">
            <a:extLst>
              <a:ext uri="{FF2B5EF4-FFF2-40B4-BE49-F238E27FC236}">
                <a16:creationId xmlns:a16="http://schemas.microsoft.com/office/drawing/2014/main" id="{57A5EF62-3834-B876-4B83-BEBAE9C379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200" t="84" r="6900" b="-2"/>
          <a:stretch/>
        </p:blipFill>
        <p:spPr>
          <a:xfrm>
            <a:off x="4437888" y="2903"/>
            <a:ext cx="7754112" cy="6228141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F46FC633-ADF9-16BA-69B8-F8AE0662CE45}"/>
              </a:ext>
            </a:extLst>
          </p:cNvPr>
          <p:cNvSpPr txBox="1"/>
          <p:nvPr/>
        </p:nvSpPr>
        <p:spPr>
          <a:xfrm>
            <a:off x="-777504" y="5704446"/>
            <a:ext cx="5037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solidFill>
                  <a:srgbClr val="344A4A"/>
                </a:solidFill>
                <a:effectLst/>
              </a:rPr>
              <a:t>Maria Linda </a:t>
            </a:r>
            <a:r>
              <a:rPr lang="it-IT" sz="1200" dirty="0" err="1">
                <a:solidFill>
                  <a:srgbClr val="344A4A"/>
                </a:solidFill>
                <a:effectLst/>
              </a:rPr>
              <a:t>Falcidieno</a:t>
            </a:r>
            <a:endParaRPr lang="it-IT" sz="1200" dirty="0">
              <a:solidFill>
                <a:srgbClr val="344A4A"/>
              </a:solidFill>
              <a:effectLst/>
            </a:endParaRPr>
          </a:p>
          <a:p>
            <a:pPr algn="r"/>
            <a:r>
              <a:rPr lang="it-IT" sz="1200" dirty="0">
                <a:solidFill>
                  <a:srgbClr val="344A4A"/>
                </a:solidFill>
              </a:rPr>
              <a:t>Maria Elisabetta Ruggiero</a:t>
            </a:r>
          </a:p>
          <a:p>
            <a:pPr algn="r"/>
            <a:r>
              <a:rPr lang="it-IT" sz="1200" dirty="0">
                <a:solidFill>
                  <a:srgbClr val="344A4A"/>
                </a:solidFill>
                <a:effectLst/>
              </a:rPr>
              <a:t>Ruggero Torti</a:t>
            </a:r>
            <a:endParaRPr lang="en-IT" sz="1200" dirty="0">
              <a:solidFill>
                <a:srgbClr val="344A4A"/>
              </a:solidFill>
              <a:effectLst/>
            </a:endParaRPr>
          </a:p>
          <a:p>
            <a:endParaRPr lang="it-IT" dirty="0"/>
          </a:p>
        </p:txBody>
      </p:sp>
      <p:pic>
        <p:nvPicPr>
          <p:cNvPr id="9" name="Immagine 8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504F9836-47ED-2A60-F81D-C27DA68421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653" y="6480334"/>
            <a:ext cx="1697665" cy="31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9327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cielo, esterni, giorno&#10;&#10;Descrizione generata automaticamente">
            <a:extLst>
              <a:ext uri="{FF2B5EF4-FFF2-40B4-BE49-F238E27FC236}">
                <a16:creationId xmlns:a16="http://schemas.microsoft.com/office/drawing/2014/main" id="{432C1A0F-C230-B5AE-0560-2782CDE9B3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8558" y="-1"/>
            <a:ext cx="8333441" cy="6250081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7BE7357D-42CB-1042-195D-BEFB3967FD93}"/>
              </a:ext>
            </a:extLst>
          </p:cNvPr>
          <p:cNvSpPr txBox="1"/>
          <p:nvPr/>
        </p:nvSpPr>
        <p:spPr>
          <a:xfrm>
            <a:off x="-2659370" y="1307893"/>
            <a:ext cx="5839771" cy="32316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endParaRPr lang="it-IT" sz="1200" dirty="0">
              <a:solidFill>
                <a:srgbClr val="344A4A"/>
              </a:solidFill>
            </a:endParaRPr>
          </a:p>
          <a:p>
            <a:pPr algn="r"/>
            <a:r>
              <a:rPr lang="it-IT" sz="1200" dirty="0">
                <a:solidFill>
                  <a:srgbClr val="344A4A"/>
                </a:solidFill>
              </a:rPr>
              <a:t>SEPARAZIONE</a:t>
            </a:r>
          </a:p>
          <a:p>
            <a:pPr algn="r"/>
            <a:r>
              <a:rPr lang="it-IT" sz="1200" dirty="0">
                <a:solidFill>
                  <a:srgbClr val="344A4A"/>
                </a:solidFill>
              </a:rPr>
              <a:t>Torrente Polcevera</a:t>
            </a:r>
          </a:p>
          <a:p>
            <a:pPr algn="r"/>
            <a:r>
              <a:rPr lang="it-IT" sz="1200" dirty="0">
                <a:solidFill>
                  <a:srgbClr val="344A4A"/>
                </a:solidFill>
              </a:rPr>
              <a:t>Asse ferroviario</a:t>
            </a:r>
          </a:p>
          <a:p>
            <a:pPr algn="r"/>
            <a:endParaRPr lang="it-IT" sz="1200" dirty="0">
              <a:solidFill>
                <a:srgbClr val="344A4A"/>
              </a:solidFill>
            </a:endParaRPr>
          </a:p>
          <a:p>
            <a:pPr algn="r"/>
            <a:r>
              <a:rPr lang="it-IT" sz="1200" dirty="0">
                <a:solidFill>
                  <a:srgbClr val="344A4A"/>
                </a:solidFill>
              </a:rPr>
              <a:t> DISLIVELLI</a:t>
            </a:r>
          </a:p>
          <a:p>
            <a:pPr algn="r"/>
            <a:endParaRPr lang="it-IT" sz="1200" dirty="0">
              <a:solidFill>
                <a:srgbClr val="344A4A"/>
              </a:solidFill>
            </a:endParaRPr>
          </a:p>
          <a:p>
            <a:pPr algn="r"/>
            <a:r>
              <a:rPr lang="it-IT" sz="1200" dirty="0">
                <a:solidFill>
                  <a:srgbClr val="344A4A"/>
                </a:solidFill>
              </a:rPr>
              <a:t>SOLO RESIDENZIALE</a:t>
            </a:r>
          </a:p>
          <a:p>
            <a:pPr algn="r"/>
            <a:endParaRPr lang="it-IT" sz="1200" dirty="0">
              <a:solidFill>
                <a:srgbClr val="344A4A"/>
              </a:solidFill>
            </a:endParaRPr>
          </a:p>
          <a:p>
            <a:pPr algn="r"/>
            <a:r>
              <a:rPr lang="it-IT" sz="1200" dirty="0">
                <a:solidFill>
                  <a:srgbClr val="344A4A"/>
                </a:solidFill>
              </a:rPr>
              <a:t>AREE A VERDE </a:t>
            </a:r>
          </a:p>
          <a:p>
            <a:pPr algn="r"/>
            <a:r>
              <a:rPr lang="it-IT" sz="1200" dirty="0">
                <a:solidFill>
                  <a:srgbClr val="344A4A"/>
                </a:solidFill>
              </a:rPr>
              <a:t>NON PRATICABILI</a:t>
            </a:r>
          </a:p>
          <a:p>
            <a:pPr algn="r"/>
            <a:endParaRPr lang="it-IT" sz="1200" dirty="0">
              <a:solidFill>
                <a:srgbClr val="344A4A"/>
              </a:solidFill>
            </a:endParaRPr>
          </a:p>
          <a:p>
            <a:pPr algn="r"/>
            <a:endParaRPr lang="it-IT" sz="1200" dirty="0">
              <a:solidFill>
                <a:srgbClr val="344A4A"/>
              </a:solidFill>
            </a:endParaRPr>
          </a:p>
          <a:p>
            <a:pPr algn="r"/>
            <a:r>
              <a:rPr lang="it-IT" sz="1200" dirty="0">
                <a:solidFill>
                  <a:srgbClr val="344A4A"/>
                </a:solidFill>
              </a:rPr>
              <a:t>INTERVENTI PUNTUALI</a:t>
            </a:r>
          </a:p>
          <a:p>
            <a:pPr algn="r"/>
            <a:endParaRPr lang="it-IT" sz="1200" dirty="0">
              <a:solidFill>
                <a:srgbClr val="344A4A"/>
              </a:solidFill>
            </a:endParaRPr>
          </a:p>
          <a:p>
            <a:pPr algn="r"/>
            <a:r>
              <a:rPr lang="it-IT" sz="1200" b="1" dirty="0">
                <a:solidFill>
                  <a:srgbClr val="344A4A"/>
                </a:solidFill>
              </a:rPr>
              <a:t>BASSA ATTRATTIVITA </a:t>
            </a:r>
          </a:p>
          <a:p>
            <a:pPr algn="r"/>
            <a:endParaRPr lang="it-IT" sz="1200" dirty="0">
              <a:solidFill>
                <a:srgbClr val="344A4A"/>
              </a:solidFill>
            </a:endParaRPr>
          </a:p>
        </p:txBody>
      </p:sp>
      <p:pic>
        <p:nvPicPr>
          <p:cNvPr id="6" name="Immagine 5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AE9BE59E-6021-11BB-411D-34D6D6798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55" y="6333357"/>
            <a:ext cx="2490570" cy="46166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235F2155-96A5-99D6-C089-807F9C82603E}"/>
              </a:ext>
            </a:extLst>
          </p:cNvPr>
          <p:cNvSpPr txBox="1"/>
          <p:nvPr/>
        </p:nvSpPr>
        <p:spPr>
          <a:xfrm>
            <a:off x="71873" y="238588"/>
            <a:ext cx="73311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900" b="1" i="0" u="none" strike="noStrike" baseline="0" dirty="0">
                <a:solidFill>
                  <a:srgbClr val="356BDC"/>
                </a:solidFill>
                <a:latin typeface="FiraSans-Regular"/>
              </a:rPr>
              <a:t>PORRO</a:t>
            </a:r>
          </a:p>
          <a:p>
            <a:pPr algn="l"/>
            <a:r>
              <a:rPr lang="it-IT" sz="900" b="1" i="0" u="none" strike="noStrike" baseline="0" dirty="0">
                <a:solidFill>
                  <a:srgbClr val="356BDC"/>
                </a:solidFill>
                <a:latin typeface="FiraSans-Regular"/>
              </a:rPr>
              <a:t>5</a:t>
            </a:r>
            <a:r>
              <a:rPr lang="it-IT" sz="900" b="1" i="0" u="none" strike="noStrike" baseline="0" dirty="0">
                <a:solidFill>
                  <a:srgbClr val="356BDC"/>
                </a:solidFill>
                <a:latin typeface="FiraSans-Thin"/>
              </a:rPr>
              <a:t>|</a:t>
            </a:r>
            <a:r>
              <a:rPr lang="it-IT" sz="900" b="1" i="0" u="none" strike="noStrike" baseline="0" dirty="0">
                <a:solidFill>
                  <a:srgbClr val="356BDC"/>
                </a:solidFill>
                <a:latin typeface="FiraSans-Regular"/>
              </a:rPr>
              <a:t>6</a:t>
            </a:r>
            <a:r>
              <a:rPr lang="it-IT" sz="900" b="1" i="0" u="none" strike="noStrike" baseline="0" dirty="0">
                <a:solidFill>
                  <a:srgbClr val="356BDC"/>
                </a:solidFill>
                <a:latin typeface="FiraSans-Thin"/>
              </a:rPr>
              <a:t>|</a:t>
            </a:r>
            <a:r>
              <a:rPr lang="it-IT" sz="900" b="1" i="0" u="none" strike="noStrike" baseline="0" dirty="0">
                <a:solidFill>
                  <a:srgbClr val="356BDC"/>
                </a:solidFill>
                <a:latin typeface="FiraSans-Regular"/>
              </a:rPr>
              <a:t>11       STUDI PER UNA VALORIZZAZIONE SOCIO-URBANA</a:t>
            </a:r>
            <a:endParaRPr lang="it-IT" sz="900" b="1" dirty="0">
              <a:solidFill>
                <a:srgbClr val="344A4A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F42EF267-9147-1296-6000-537977467992}"/>
              </a:ext>
            </a:extLst>
          </p:cNvPr>
          <p:cNvSpPr txBox="1"/>
          <p:nvPr/>
        </p:nvSpPr>
        <p:spPr>
          <a:xfrm>
            <a:off x="-3658660" y="6531436"/>
            <a:ext cx="92503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800" dirty="0">
                <a:solidFill>
                  <a:srgbClr val="344A4A"/>
                </a:solidFill>
                <a:effectLst/>
              </a:rPr>
              <a:t>Maria Linda </a:t>
            </a:r>
            <a:r>
              <a:rPr lang="it-IT" sz="800" dirty="0" err="1">
                <a:solidFill>
                  <a:srgbClr val="344A4A"/>
                </a:solidFill>
                <a:effectLst/>
              </a:rPr>
              <a:t>Falcidieno</a:t>
            </a:r>
            <a:r>
              <a:rPr lang="it-IT" sz="800" dirty="0">
                <a:solidFill>
                  <a:srgbClr val="344A4A"/>
                </a:solidFill>
                <a:effectLst/>
              </a:rPr>
              <a:t> I </a:t>
            </a:r>
            <a:r>
              <a:rPr lang="it-IT" sz="800" dirty="0">
                <a:solidFill>
                  <a:srgbClr val="344A4A"/>
                </a:solidFill>
              </a:rPr>
              <a:t>Maria Elisabetta Ruggiero I </a:t>
            </a:r>
            <a:r>
              <a:rPr lang="it-IT" sz="800" dirty="0">
                <a:solidFill>
                  <a:srgbClr val="344A4A"/>
                </a:solidFill>
                <a:effectLst/>
              </a:rPr>
              <a:t>Ruggero Torti</a:t>
            </a:r>
            <a:endParaRPr lang="en-IT" sz="800" dirty="0">
              <a:solidFill>
                <a:srgbClr val="344A4A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85433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C9920E78-3F2D-F104-A9AA-C96E5A1C4CC8}"/>
              </a:ext>
            </a:extLst>
          </p:cNvPr>
          <p:cNvSpPr/>
          <p:nvPr/>
        </p:nvSpPr>
        <p:spPr>
          <a:xfrm>
            <a:off x="0" y="0"/>
            <a:ext cx="9713843" cy="624177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D90644D-0E8D-A493-D390-73F81C0AC2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7" r="12202"/>
          <a:stretch/>
        </p:blipFill>
        <p:spPr>
          <a:xfrm>
            <a:off x="3427141" y="0"/>
            <a:ext cx="8764859" cy="6241774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EA7C2E5-7D7D-1CD8-1E9C-277355A6D65B}"/>
              </a:ext>
            </a:extLst>
          </p:cNvPr>
          <p:cNvSpPr txBox="1"/>
          <p:nvPr/>
        </p:nvSpPr>
        <p:spPr>
          <a:xfrm>
            <a:off x="-157161" y="828261"/>
            <a:ext cx="3457577" cy="3965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2400" b="1" dirty="0">
                <a:solidFill>
                  <a:srgbClr val="344A4A"/>
                </a:solidFill>
              </a:rPr>
              <a:t>PUNTI DI FORZA:</a:t>
            </a:r>
          </a:p>
          <a:p>
            <a:pPr algn="r">
              <a:lnSpc>
                <a:spcPts val="1400"/>
              </a:lnSpc>
            </a:pPr>
            <a:endParaRPr lang="it-IT" sz="2400" b="1" dirty="0">
              <a:solidFill>
                <a:srgbClr val="344A4A"/>
              </a:solidFill>
            </a:endParaRPr>
          </a:p>
          <a:p>
            <a:pPr algn="r"/>
            <a:r>
              <a:rPr lang="it-IT" sz="2400" dirty="0">
                <a:solidFill>
                  <a:srgbClr val="344A4A"/>
                </a:solidFill>
              </a:rPr>
              <a:t>METRO BRIN</a:t>
            </a:r>
          </a:p>
          <a:p>
            <a:pPr algn="r"/>
            <a:endParaRPr lang="it-IT" sz="2400" dirty="0">
              <a:solidFill>
                <a:srgbClr val="344A4A"/>
              </a:solidFill>
            </a:endParaRPr>
          </a:p>
          <a:p>
            <a:pPr algn="r"/>
            <a:r>
              <a:rPr lang="it-IT" sz="2400" dirty="0">
                <a:solidFill>
                  <a:srgbClr val="344A4A"/>
                </a:solidFill>
              </a:rPr>
              <a:t>AREA RECUPERO IMPIANTI SPORTIVI</a:t>
            </a:r>
          </a:p>
          <a:p>
            <a:pPr algn="r"/>
            <a:endParaRPr lang="it-IT" sz="2400" dirty="0">
              <a:solidFill>
                <a:srgbClr val="344A4A"/>
              </a:solidFill>
            </a:endParaRPr>
          </a:p>
          <a:p>
            <a:pPr algn="r"/>
            <a:r>
              <a:rPr lang="it-IT" sz="2400" dirty="0">
                <a:solidFill>
                  <a:srgbClr val="344A4A"/>
                </a:solidFill>
              </a:rPr>
              <a:t>AREA COMMERCIALE</a:t>
            </a:r>
          </a:p>
          <a:p>
            <a:pPr algn="r"/>
            <a:endParaRPr lang="it-IT" sz="2400" dirty="0">
              <a:solidFill>
                <a:srgbClr val="344A4A"/>
              </a:solidFill>
            </a:endParaRPr>
          </a:p>
          <a:p>
            <a:pPr algn="r"/>
            <a:r>
              <a:rPr lang="it-IT" sz="2400" dirty="0">
                <a:solidFill>
                  <a:srgbClr val="344A4A"/>
                </a:solidFill>
              </a:rPr>
              <a:t>PROGETTO </a:t>
            </a:r>
            <a:r>
              <a:rPr lang="it-IT" sz="2400" dirty="0" err="1">
                <a:solidFill>
                  <a:srgbClr val="344A4A"/>
                </a:solidFill>
              </a:rPr>
              <a:t>arch.BOERI</a:t>
            </a:r>
            <a:r>
              <a:rPr lang="it-IT" sz="2400" dirty="0">
                <a:solidFill>
                  <a:srgbClr val="344A4A"/>
                </a:solidFill>
              </a:rPr>
              <a:t> </a:t>
            </a:r>
          </a:p>
          <a:p>
            <a:pPr algn="r"/>
            <a:r>
              <a:rPr lang="it-IT" sz="2400" dirty="0">
                <a:solidFill>
                  <a:srgbClr val="344A4A"/>
                </a:solidFill>
              </a:rPr>
              <a:t>RIQUALIFICAZIONE</a:t>
            </a:r>
          </a:p>
        </p:txBody>
      </p:sp>
      <p:pic>
        <p:nvPicPr>
          <p:cNvPr id="6" name="Immagine 5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791C8A48-9C74-551E-3D2D-8897B9430C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855" y="6333357"/>
            <a:ext cx="2490570" cy="46166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3FFE326E-C2DE-1E68-1F51-A2CD8D3EA799}"/>
              </a:ext>
            </a:extLst>
          </p:cNvPr>
          <p:cNvSpPr txBox="1"/>
          <p:nvPr/>
        </p:nvSpPr>
        <p:spPr>
          <a:xfrm>
            <a:off x="71873" y="238588"/>
            <a:ext cx="73311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900" b="1" i="0" u="none" strike="noStrike" baseline="0" dirty="0">
                <a:solidFill>
                  <a:srgbClr val="356BDC"/>
                </a:solidFill>
                <a:latin typeface="FiraSans-Regular"/>
              </a:rPr>
              <a:t>PORRO</a:t>
            </a:r>
          </a:p>
          <a:p>
            <a:pPr algn="l"/>
            <a:r>
              <a:rPr lang="it-IT" sz="900" b="1" i="0" u="none" strike="noStrike" baseline="0" dirty="0">
                <a:solidFill>
                  <a:srgbClr val="356BDC"/>
                </a:solidFill>
                <a:latin typeface="FiraSans-Regular"/>
              </a:rPr>
              <a:t>5</a:t>
            </a:r>
            <a:r>
              <a:rPr lang="it-IT" sz="900" b="1" i="0" u="none" strike="noStrike" baseline="0" dirty="0">
                <a:solidFill>
                  <a:srgbClr val="356BDC"/>
                </a:solidFill>
                <a:latin typeface="FiraSans-Thin"/>
              </a:rPr>
              <a:t>|</a:t>
            </a:r>
            <a:r>
              <a:rPr lang="it-IT" sz="900" b="1" i="0" u="none" strike="noStrike" baseline="0" dirty="0">
                <a:solidFill>
                  <a:srgbClr val="356BDC"/>
                </a:solidFill>
                <a:latin typeface="FiraSans-Regular"/>
              </a:rPr>
              <a:t>6</a:t>
            </a:r>
            <a:r>
              <a:rPr lang="it-IT" sz="900" b="1" i="0" u="none" strike="noStrike" baseline="0" dirty="0">
                <a:solidFill>
                  <a:srgbClr val="356BDC"/>
                </a:solidFill>
                <a:latin typeface="FiraSans-Thin"/>
              </a:rPr>
              <a:t>|</a:t>
            </a:r>
            <a:r>
              <a:rPr lang="it-IT" sz="900" b="1" i="0" u="none" strike="noStrike" baseline="0" dirty="0">
                <a:solidFill>
                  <a:srgbClr val="356BDC"/>
                </a:solidFill>
                <a:latin typeface="FiraSans-Regular"/>
              </a:rPr>
              <a:t>11       STUDI PER UNA VALORIZZAZIONE SOCIO-URBANA</a:t>
            </a:r>
            <a:endParaRPr lang="it-IT" sz="900" b="1" dirty="0">
              <a:solidFill>
                <a:srgbClr val="344A4A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E7B4BAF-027A-4A77-B2E9-7E92707E33CB}"/>
              </a:ext>
            </a:extLst>
          </p:cNvPr>
          <p:cNvSpPr txBox="1"/>
          <p:nvPr/>
        </p:nvSpPr>
        <p:spPr>
          <a:xfrm>
            <a:off x="-3658660" y="6531436"/>
            <a:ext cx="92503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800" dirty="0">
                <a:solidFill>
                  <a:srgbClr val="344A4A"/>
                </a:solidFill>
                <a:effectLst/>
              </a:rPr>
              <a:t>Maria Linda </a:t>
            </a:r>
            <a:r>
              <a:rPr lang="it-IT" sz="800" dirty="0" err="1">
                <a:solidFill>
                  <a:srgbClr val="344A4A"/>
                </a:solidFill>
                <a:effectLst/>
              </a:rPr>
              <a:t>Falcidieno</a:t>
            </a:r>
            <a:r>
              <a:rPr lang="it-IT" sz="800" dirty="0">
                <a:solidFill>
                  <a:srgbClr val="344A4A"/>
                </a:solidFill>
                <a:effectLst/>
              </a:rPr>
              <a:t> I </a:t>
            </a:r>
            <a:r>
              <a:rPr lang="it-IT" sz="800" dirty="0">
                <a:solidFill>
                  <a:srgbClr val="344A4A"/>
                </a:solidFill>
              </a:rPr>
              <a:t>Maria Elisabetta Ruggiero I </a:t>
            </a:r>
            <a:r>
              <a:rPr lang="it-IT" sz="800" dirty="0">
                <a:solidFill>
                  <a:srgbClr val="344A4A"/>
                </a:solidFill>
                <a:effectLst/>
              </a:rPr>
              <a:t>Ruggero Torti</a:t>
            </a:r>
            <a:endParaRPr lang="en-IT" sz="800" dirty="0">
              <a:solidFill>
                <a:srgbClr val="344A4A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979573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7CF70B71-E8CB-5A88-96D6-1520844B44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226" y="-6626"/>
            <a:ext cx="6241774" cy="624177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9746E7FF-1D03-52D4-E16F-0CA2BE7D4828}"/>
              </a:ext>
            </a:extLst>
          </p:cNvPr>
          <p:cNvSpPr txBox="1"/>
          <p:nvPr/>
        </p:nvSpPr>
        <p:spPr>
          <a:xfrm>
            <a:off x="499872" y="736550"/>
            <a:ext cx="5413778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2400" b="1" dirty="0">
                <a:solidFill>
                  <a:srgbClr val="344A4A"/>
                </a:solidFill>
              </a:rPr>
              <a:t>OPPORTUNITÀ:</a:t>
            </a:r>
          </a:p>
          <a:p>
            <a:pPr algn="r"/>
            <a:endParaRPr lang="it-IT" sz="2400" b="1" dirty="0">
              <a:solidFill>
                <a:srgbClr val="344A4A"/>
              </a:solidFill>
            </a:endParaRPr>
          </a:p>
          <a:p>
            <a:pPr algn="r"/>
            <a:r>
              <a:rPr lang="it-IT" sz="2400" dirty="0">
                <a:solidFill>
                  <a:srgbClr val="344A4A"/>
                </a:solidFill>
              </a:rPr>
              <a:t>CERCHIO ROSSO</a:t>
            </a:r>
          </a:p>
          <a:p>
            <a:pPr algn="r"/>
            <a:r>
              <a:rPr lang="it-IT" sz="2400" dirty="0">
                <a:solidFill>
                  <a:srgbClr val="344A4A"/>
                </a:solidFill>
              </a:rPr>
              <a:t>arch. BOERI</a:t>
            </a:r>
          </a:p>
          <a:p>
            <a:pPr algn="r"/>
            <a:r>
              <a:rPr lang="it-IT" sz="2400" dirty="0">
                <a:solidFill>
                  <a:srgbClr val="344A4A"/>
                </a:solidFill>
              </a:rPr>
              <a:t>Percorso ciclo-pedonale </a:t>
            </a:r>
          </a:p>
          <a:p>
            <a:pPr algn="r"/>
            <a:r>
              <a:rPr lang="it-IT" sz="2400" dirty="0">
                <a:solidFill>
                  <a:srgbClr val="344A4A"/>
                </a:solidFill>
              </a:rPr>
              <a:t>panoramico e sopraelevato </a:t>
            </a:r>
          </a:p>
          <a:p>
            <a:pPr algn="r"/>
            <a:r>
              <a:rPr lang="it-IT" sz="2400" dirty="0">
                <a:solidFill>
                  <a:srgbClr val="344A4A"/>
                </a:solidFill>
              </a:rPr>
              <a:t>quale anello di unione </a:t>
            </a:r>
          </a:p>
          <a:p>
            <a:pPr algn="r"/>
            <a:r>
              <a:rPr lang="it-IT" sz="2400" dirty="0">
                <a:solidFill>
                  <a:srgbClr val="344A4A"/>
                </a:solidFill>
              </a:rPr>
              <a:t>tra le due sponde</a:t>
            </a:r>
          </a:p>
          <a:p>
            <a:pPr algn="r"/>
            <a:endParaRPr lang="it-IT" sz="2400" dirty="0">
              <a:solidFill>
                <a:srgbClr val="344A4A"/>
              </a:solidFill>
            </a:endParaRPr>
          </a:p>
          <a:p>
            <a:pPr algn="r"/>
            <a:r>
              <a:rPr lang="it-IT" sz="2400" dirty="0">
                <a:solidFill>
                  <a:srgbClr val="344A4A"/>
                </a:solidFill>
              </a:rPr>
              <a:t>Possibile collegamento reale </a:t>
            </a:r>
          </a:p>
          <a:p>
            <a:pPr algn="r"/>
            <a:r>
              <a:rPr lang="it-IT" sz="2400" dirty="0">
                <a:solidFill>
                  <a:srgbClr val="344A4A"/>
                </a:solidFill>
              </a:rPr>
              <a:t>e richiamo percettivo-visivo </a:t>
            </a:r>
          </a:p>
          <a:p>
            <a:pPr algn="r"/>
            <a:r>
              <a:rPr lang="it-IT" sz="2400" dirty="0">
                <a:solidFill>
                  <a:srgbClr val="344A4A"/>
                </a:solidFill>
              </a:rPr>
              <a:t>alle proposte </a:t>
            </a:r>
            <a:r>
              <a:rPr lang="it-IT" sz="2400" dirty="0" err="1">
                <a:solidFill>
                  <a:srgbClr val="344A4A"/>
                </a:solidFill>
              </a:rPr>
              <a:t>dAD</a:t>
            </a:r>
            <a:r>
              <a:rPr lang="it-IT" sz="2400" dirty="0">
                <a:solidFill>
                  <a:srgbClr val="344A4A"/>
                </a:solidFill>
              </a:rPr>
              <a:t> di rigenerazione urbana di via PORRO   </a:t>
            </a:r>
          </a:p>
        </p:txBody>
      </p:sp>
      <p:pic>
        <p:nvPicPr>
          <p:cNvPr id="8" name="Immagine 7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4D10F9F1-84D7-830A-0540-99B5E10CC8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55" y="6333357"/>
            <a:ext cx="2490570" cy="46166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1C402C4-51F4-78B6-0F68-944AD2BD46FD}"/>
              </a:ext>
            </a:extLst>
          </p:cNvPr>
          <p:cNvSpPr txBox="1"/>
          <p:nvPr/>
        </p:nvSpPr>
        <p:spPr>
          <a:xfrm>
            <a:off x="71873" y="238588"/>
            <a:ext cx="73311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900" b="1" i="0" u="none" strike="noStrike" baseline="0" dirty="0">
                <a:solidFill>
                  <a:srgbClr val="356BDC"/>
                </a:solidFill>
                <a:latin typeface="FiraSans-Regular"/>
              </a:rPr>
              <a:t>PORRO</a:t>
            </a:r>
          </a:p>
          <a:p>
            <a:pPr algn="l"/>
            <a:r>
              <a:rPr lang="it-IT" sz="900" b="1" i="0" u="none" strike="noStrike" baseline="0" dirty="0">
                <a:solidFill>
                  <a:srgbClr val="356BDC"/>
                </a:solidFill>
                <a:latin typeface="FiraSans-Regular"/>
              </a:rPr>
              <a:t>5</a:t>
            </a:r>
            <a:r>
              <a:rPr lang="it-IT" sz="900" b="1" i="0" u="none" strike="noStrike" baseline="0" dirty="0">
                <a:solidFill>
                  <a:srgbClr val="356BDC"/>
                </a:solidFill>
                <a:latin typeface="FiraSans-Thin"/>
              </a:rPr>
              <a:t>|</a:t>
            </a:r>
            <a:r>
              <a:rPr lang="it-IT" sz="900" b="1" i="0" u="none" strike="noStrike" baseline="0" dirty="0">
                <a:solidFill>
                  <a:srgbClr val="356BDC"/>
                </a:solidFill>
                <a:latin typeface="FiraSans-Regular"/>
              </a:rPr>
              <a:t>6</a:t>
            </a:r>
            <a:r>
              <a:rPr lang="it-IT" sz="900" b="1" i="0" u="none" strike="noStrike" baseline="0" dirty="0">
                <a:solidFill>
                  <a:srgbClr val="356BDC"/>
                </a:solidFill>
                <a:latin typeface="FiraSans-Thin"/>
              </a:rPr>
              <a:t>|</a:t>
            </a:r>
            <a:r>
              <a:rPr lang="it-IT" sz="900" b="1" i="0" u="none" strike="noStrike" baseline="0" dirty="0">
                <a:solidFill>
                  <a:srgbClr val="356BDC"/>
                </a:solidFill>
                <a:latin typeface="FiraSans-Regular"/>
              </a:rPr>
              <a:t>11       STUDI PER UNA VALORIZZAZIONE SOCIO-URBANA</a:t>
            </a:r>
            <a:endParaRPr lang="it-IT" sz="900" b="1" dirty="0">
              <a:solidFill>
                <a:srgbClr val="344A4A"/>
              </a:solidFill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B1C3986B-FB80-1A6F-16DF-7C8F49CD8F03}"/>
              </a:ext>
            </a:extLst>
          </p:cNvPr>
          <p:cNvSpPr txBox="1"/>
          <p:nvPr/>
        </p:nvSpPr>
        <p:spPr>
          <a:xfrm>
            <a:off x="-3658660" y="6531436"/>
            <a:ext cx="92503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800" dirty="0">
                <a:solidFill>
                  <a:srgbClr val="344A4A"/>
                </a:solidFill>
                <a:effectLst/>
              </a:rPr>
              <a:t>Maria Linda </a:t>
            </a:r>
            <a:r>
              <a:rPr lang="it-IT" sz="800" dirty="0" err="1">
                <a:solidFill>
                  <a:srgbClr val="344A4A"/>
                </a:solidFill>
                <a:effectLst/>
              </a:rPr>
              <a:t>Falcidieno</a:t>
            </a:r>
            <a:r>
              <a:rPr lang="it-IT" sz="800" dirty="0">
                <a:solidFill>
                  <a:srgbClr val="344A4A"/>
                </a:solidFill>
                <a:effectLst/>
              </a:rPr>
              <a:t> I </a:t>
            </a:r>
            <a:r>
              <a:rPr lang="it-IT" sz="800" dirty="0">
                <a:solidFill>
                  <a:srgbClr val="344A4A"/>
                </a:solidFill>
              </a:rPr>
              <a:t>Maria Elisabetta Ruggiero I </a:t>
            </a:r>
            <a:r>
              <a:rPr lang="it-IT" sz="800" dirty="0">
                <a:solidFill>
                  <a:srgbClr val="344A4A"/>
                </a:solidFill>
                <a:effectLst/>
              </a:rPr>
              <a:t>Ruggero Torti</a:t>
            </a:r>
            <a:endParaRPr lang="en-IT" sz="800" dirty="0">
              <a:solidFill>
                <a:srgbClr val="344A4A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112365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249DFA9-5AB0-6A19-A875-F4B9EB135A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346359" cy="623552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E369A2B7-913B-F405-228E-AF911F8E1A4D}"/>
              </a:ext>
            </a:extLst>
          </p:cNvPr>
          <p:cNvSpPr txBox="1"/>
          <p:nvPr/>
        </p:nvSpPr>
        <p:spPr>
          <a:xfrm>
            <a:off x="10346359" y="1917962"/>
            <a:ext cx="1845641" cy="27699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b="1" dirty="0">
                <a:solidFill>
                  <a:srgbClr val="344A4A"/>
                </a:solidFill>
              </a:rPr>
              <a:t>PROPOSTA </a:t>
            </a:r>
            <a:r>
              <a:rPr lang="it-IT" b="1" dirty="0" err="1">
                <a:solidFill>
                  <a:srgbClr val="344A4A"/>
                </a:solidFill>
              </a:rPr>
              <a:t>dAD</a:t>
            </a:r>
            <a:r>
              <a:rPr lang="it-IT" b="1" dirty="0">
                <a:solidFill>
                  <a:srgbClr val="344A4A"/>
                </a:solidFill>
              </a:rPr>
              <a:t> RIGENERAZIONE</a:t>
            </a:r>
          </a:p>
          <a:p>
            <a:r>
              <a:rPr lang="it-IT" b="1" dirty="0">
                <a:solidFill>
                  <a:srgbClr val="344A4A"/>
                </a:solidFill>
              </a:rPr>
              <a:t>URBANA</a:t>
            </a:r>
          </a:p>
          <a:p>
            <a:endParaRPr lang="it-IT" b="1" dirty="0">
              <a:solidFill>
                <a:srgbClr val="344A4A"/>
              </a:solidFill>
            </a:endParaRPr>
          </a:p>
          <a:p>
            <a:r>
              <a:rPr lang="it-IT" sz="1700" b="1" dirty="0">
                <a:solidFill>
                  <a:srgbClr val="344A4A"/>
                </a:solidFill>
              </a:rPr>
              <a:t>Sistemazione </a:t>
            </a:r>
          </a:p>
          <a:p>
            <a:r>
              <a:rPr lang="it-IT" sz="1700" b="1" dirty="0">
                <a:solidFill>
                  <a:srgbClr val="344A4A"/>
                </a:solidFill>
              </a:rPr>
              <a:t>della viabilità</a:t>
            </a:r>
          </a:p>
          <a:p>
            <a:r>
              <a:rPr lang="it-IT" sz="1700" b="1" dirty="0">
                <a:solidFill>
                  <a:srgbClr val="344A4A"/>
                </a:solidFill>
              </a:rPr>
              <a:t>e proposta </a:t>
            </a:r>
          </a:p>
          <a:p>
            <a:r>
              <a:rPr lang="it-IT" sz="1700" b="1" dirty="0">
                <a:solidFill>
                  <a:srgbClr val="344A4A"/>
                </a:solidFill>
              </a:rPr>
              <a:t>di ridestinazione d’uso degli edifici non demoliti</a:t>
            </a:r>
          </a:p>
        </p:txBody>
      </p:sp>
    </p:spTree>
    <p:extLst>
      <p:ext uri="{BB962C8B-B14F-4D97-AF65-F5344CB8AC3E}">
        <p14:creationId xmlns:p14="http://schemas.microsoft.com/office/powerpoint/2010/main" val="1715222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708263F-18D4-424C-E9CE-A570E684D0E2}"/>
              </a:ext>
            </a:extLst>
          </p:cNvPr>
          <p:cNvSpPr/>
          <p:nvPr/>
        </p:nvSpPr>
        <p:spPr>
          <a:xfrm>
            <a:off x="5446643" y="2"/>
            <a:ext cx="5208106" cy="88789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10B98C1-6FD1-EDE6-67D1-FD08404272B9}"/>
              </a:ext>
            </a:extLst>
          </p:cNvPr>
          <p:cNvSpPr/>
          <p:nvPr/>
        </p:nvSpPr>
        <p:spPr>
          <a:xfrm>
            <a:off x="241980" y="3829878"/>
            <a:ext cx="5017514" cy="230414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B432636-5B27-0963-4276-3E938DF9D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916" y="0"/>
            <a:ext cx="5037578" cy="3645616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B543DE7D-D2AD-4AD6-E6BC-B81D95708E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642" y="1076130"/>
            <a:ext cx="6725292" cy="516547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EC31FE69-F0DA-29F2-2E4A-F0794B22A4D6}"/>
              </a:ext>
            </a:extLst>
          </p:cNvPr>
          <p:cNvSpPr txBox="1"/>
          <p:nvPr/>
        </p:nvSpPr>
        <p:spPr>
          <a:xfrm>
            <a:off x="5446642" y="213116"/>
            <a:ext cx="52081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344A4A"/>
                </a:solidFill>
              </a:rPr>
              <a:t>SPERIMENTAZIONI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5D1679B8-CCE2-56C0-CC47-DDF153407491}"/>
              </a:ext>
            </a:extLst>
          </p:cNvPr>
          <p:cNvSpPr txBox="1"/>
          <p:nvPr/>
        </p:nvSpPr>
        <p:spPr>
          <a:xfrm>
            <a:off x="241980" y="4270540"/>
            <a:ext cx="501751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800" dirty="0">
                <a:solidFill>
                  <a:srgbClr val="344A4A"/>
                </a:solidFill>
              </a:rPr>
              <a:t>CONFRONTO tra STATO DI FATTO </a:t>
            </a:r>
          </a:p>
          <a:p>
            <a:pPr algn="r"/>
            <a:r>
              <a:rPr lang="it-IT" sz="1800" dirty="0">
                <a:solidFill>
                  <a:srgbClr val="344A4A"/>
                </a:solidFill>
              </a:rPr>
              <a:t>e PROPOSTA di RIGENERAZIONE URBANA</a:t>
            </a:r>
          </a:p>
          <a:p>
            <a:pPr algn="r"/>
            <a:endParaRPr lang="it-IT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/>
            <a:r>
              <a:rPr lang="it-IT" sz="1800" b="1" dirty="0">
                <a:solidFill>
                  <a:srgbClr val="344A4A"/>
                </a:solidFill>
                <a:effectLst/>
                <a:latin typeface="FiraSans" panose="020B0503050000020004" pitchFamily="34" charset="0"/>
              </a:rPr>
              <a:t>SISTEMAZIONE A VERDE </a:t>
            </a:r>
          </a:p>
          <a:p>
            <a:pPr algn="r"/>
            <a:r>
              <a:rPr lang="it-IT" sz="1800" b="0" dirty="0">
                <a:solidFill>
                  <a:srgbClr val="344A4A"/>
                </a:solidFill>
                <a:effectLst/>
                <a:latin typeface="FiraSans" panose="020B0503050000020004" pitchFamily="34" charset="0"/>
              </a:rPr>
              <a:t>e </a:t>
            </a:r>
            <a:r>
              <a:rPr lang="it-IT" sz="1800" b="1" dirty="0">
                <a:solidFill>
                  <a:srgbClr val="344A4A"/>
                </a:solidFill>
                <a:effectLst/>
                <a:latin typeface="FiraSans" panose="020B0503050000020004" pitchFamily="34" charset="0"/>
              </a:rPr>
              <a:t>COLLEGAMENTO CICLO-PEDONALE </a:t>
            </a:r>
          </a:p>
          <a:p>
            <a:pPr algn="r"/>
            <a:r>
              <a:rPr lang="it-IT" sz="1800" b="0" dirty="0">
                <a:solidFill>
                  <a:srgbClr val="344A4A"/>
                </a:solidFill>
                <a:effectLst/>
                <a:latin typeface="FiraSans" panose="020B0503050000020004" pitchFamily="34" charset="0"/>
              </a:rPr>
              <a:t>alla fascia di rispetto lungo l’asse ferroviario </a:t>
            </a:r>
          </a:p>
          <a:p>
            <a:pPr algn="r"/>
            <a:endParaRPr lang="it-IT" dirty="0">
              <a:solidFill>
                <a:srgbClr val="344A4A"/>
              </a:solidFill>
              <a:effectLst/>
            </a:endParaRPr>
          </a:p>
        </p:txBody>
      </p:sp>
      <p:pic>
        <p:nvPicPr>
          <p:cNvPr id="9" name="Immagine 8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FBA7E637-817C-47BD-5BF5-1A91F9BE8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55" y="6333357"/>
            <a:ext cx="2490570" cy="461665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2190CB6E-AEFA-BF65-5CA8-28EC9FA7D12E}"/>
              </a:ext>
            </a:extLst>
          </p:cNvPr>
          <p:cNvSpPr txBox="1"/>
          <p:nvPr/>
        </p:nvSpPr>
        <p:spPr>
          <a:xfrm>
            <a:off x="-3658660" y="6531436"/>
            <a:ext cx="92503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800" dirty="0">
                <a:solidFill>
                  <a:srgbClr val="344A4A"/>
                </a:solidFill>
                <a:effectLst/>
              </a:rPr>
              <a:t>Maria Linda </a:t>
            </a:r>
            <a:r>
              <a:rPr lang="it-IT" sz="800" dirty="0" err="1">
                <a:solidFill>
                  <a:srgbClr val="344A4A"/>
                </a:solidFill>
                <a:effectLst/>
              </a:rPr>
              <a:t>Falcidieno</a:t>
            </a:r>
            <a:r>
              <a:rPr lang="it-IT" sz="800" dirty="0">
                <a:solidFill>
                  <a:srgbClr val="344A4A"/>
                </a:solidFill>
                <a:effectLst/>
              </a:rPr>
              <a:t> I </a:t>
            </a:r>
            <a:r>
              <a:rPr lang="it-IT" sz="800" dirty="0">
                <a:solidFill>
                  <a:srgbClr val="344A4A"/>
                </a:solidFill>
              </a:rPr>
              <a:t>Maria Elisabetta Ruggiero I </a:t>
            </a:r>
            <a:r>
              <a:rPr lang="it-IT" sz="800" dirty="0">
                <a:solidFill>
                  <a:srgbClr val="344A4A"/>
                </a:solidFill>
                <a:effectLst/>
              </a:rPr>
              <a:t>Ruggero Torti</a:t>
            </a:r>
            <a:endParaRPr lang="en-IT" sz="800" dirty="0">
              <a:solidFill>
                <a:srgbClr val="344A4A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5012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B0ED3C9A-F1BA-D786-0ED1-A8CF7D934CBF}"/>
              </a:ext>
            </a:extLst>
          </p:cNvPr>
          <p:cNvSpPr/>
          <p:nvPr/>
        </p:nvSpPr>
        <p:spPr>
          <a:xfrm>
            <a:off x="5446642" y="1"/>
            <a:ext cx="5579167" cy="119269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3DB56196-84BB-0DAF-8272-9CFADC2CE891}"/>
              </a:ext>
            </a:extLst>
          </p:cNvPr>
          <p:cNvSpPr/>
          <p:nvPr/>
        </p:nvSpPr>
        <p:spPr>
          <a:xfrm>
            <a:off x="241980" y="3829878"/>
            <a:ext cx="5017514" cy="230414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8E9F6F1-094B-4C43-1E5E-2E44E41A9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25" y="0"/>
            <a:ext cx="5017514" cy="363109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D789011-0168-0661-CF8E-7B26C0ADC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6643" y="1373519"/>
            <a:ext cx="6745357" cy="488150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ADE73138-D354-535C-8F47-3444AB98604E}"/>
              </a:ext>
            </a:extLst>
          </p:cNvPr>
          <p:cNvSpPr txBox="1"/>
          <p:nvPr/>
        </p:nvSpPr>
        <p:spPr>
          <a:xfrm>
            <a:off x="5446643" y="365515"/>
            <a:ext cx="55791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344A4A"/>
                </a:solidFill>
              </a:rPr>
              <a:t>SPERIMENTAZIONI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C1AB353-DD43-A52B-D4CA-2129944CC126}"/>
              </a:ext>
            </a:extLst>
          </p:cNvPr>
          <p:cNvSpPr txBox="1"/>
          <p:nvPr/>
        </p:nvSpPr>
        <p:spPr>
          <a:xfrm>
            <a:off x="241980" y="4270540"/>
            <a:ext cx="50175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800" dirty="0">
                <a:solidFill>
                  <a:srgbClr val="344A4A"/>
                </a:solidFill>
              </a:rPr>
              <a:t>CONFRONTO tra STATO DI FATTO </a:t>
            </a:r>
          </a:p>
          <a:p>
            <a:pPr algn="r"/>
            <a:r>
              <a:rPr lang="it-IT" sz="1800" dirty="0">
                <a:solidFill>
                  <a:srgbClr val="344A4A"/>
                </a:solidFill>
              </a:rPr>
              <a:t>e PROPOSTA di RIGENERAZIONE URBANA</a:t>
            </a:r>
          </a:p>
          <a:p>
            <a:pPr algn="r"/>
            <a:endParaRPr lang="it-IT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/>
            <a:r>
              <a:rPr lang="it-IT" sz="1800" b="0" dirty="0">
                <a:solidFill>
                  <a:srgbClr val="344A4A"/>
                </a:solidFill>
                <a:effectLst/>
                <a:latin typeface="FiraSans" panose="020B0503050000020004" pitchFamily="34" charset="0"/>
              </a:rPr>
              <a:t>Sistemazione a verde della fascia di rispetto che costeggia l’asse ferroviario </a:t>
            </a:r>
            <a:endParaRPr lang="it-IT" dirty="0">
              <a:solidFill>
                <a:srgbClr val="344A4A"/>
              </a:solidFill>
              <a:effectLst/>
            </a:endParaRPr>
          </a:p>
        </p:txBody>
      </p:sp>
      <p:pic>
        <p:nvPicPr>
          <p:cNvPr id="9" name="Immagine 8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87CB7EA7-62E4-7AB9-8543-3D48809DDE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855" y="6333357"/>
            <a:ext cx="2490570" cy="46166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C62591F-575A-03F0-9055-409461E7C971}"/>
              </a:ext>
            </a:extLst>
          </p:cNvPr>
          <p:cNvSpPr txBox="1"/>
          <p:nvPr/>
        </p:nvSpPr>
        <p:spPr>
          <a:xfrm>
            <a:off x="-3658660" y="6531436"/>
            <a:ext cx="92503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800" dirty="0">
                <a:solidFill>
                  <a:srgbClr val="344A4A"/>
                </a:solidFill>
                <a:effectLst/>
              </a:rPr>
              <a:t>Maria Linda </a:t>
            </a:r>
            <a:r>
              <a:rPr lang="it-IT" sz="800" dirty="0" err="1">
                <a:solidFill>
                  <a:srgbClr val="344A4A"/>
                </a:solidFill>
                <a:effectLst/>
              </a:rPr>
              <a:t>Falcidieno</a:t>
            </a:r>
            <a:r>
              <a:rPr lang="it-IT" sz="800" dirty="0">
                <a:solidFill>
                  <a:srgbClr val="344A4A"/>
                </a:solidFill>
                <a:effectLst/>
              </a:rPr>
              <a:t> I </a:t>
            </a:r>
            <a:r>
              <a:rPr lang="it-IT" sz="800" dirty="0">
                <a:solidFill>
                  <a:srgbClr val="344A4A"/>
                </a:solidFill>
              </a:rPr>
              <a:t>Maria Elisabetta Ruggiero I </a:t>
            </a:r>
            <a:r>
              <a:rPr lang="it-IT" sz="800" dirty="0">
                <a:solidFill>
                  <a:srgbClr val="344A4A"/>
                </a:solidFill>
                <a:effectLst/>
              </a:rPr>
              <a:t>Ruggero Torti</a:t>
            </a:r>
            <a:endParaRPr lang="en-IT" sz="800" dirty="0">
              <a:solidFill>
                <a:srgbClr val="344A4A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04805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B708263F-18D4-424C-E9CE-A570E684D0E2}"/>
              </a:ext>
            </a:extLst>
          </p:cNvPr>
          <p:cNvSpPr/>
          <p:nvPr/>
        </p:nvSpPr>
        <p:spPr>
          <a:xfrm>
            <a:off x="5446642" y="2"/>
            <a:ext cx="6056245" cy="1113182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C10B98C1-6FD1-EDE6-67D1-FD08404272B9}"/>
              </a:ext>
            </a:extLst>
          </p:cNvPr>
          <p:cNvSpPr/>
          <p:nvPr/>
        </p:nvSpPr>
        <p:spPr>
          <a:xfrm>
            <a:off x="241980" y="3829878"/>
            <a:ext cx="5017514" cy="2304147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94C4B1E-6AAA-F9AD-3E1C-BD68C65922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981" y="0"/>
            <a:ext cx="5037578" cy="3645616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630B90B3-3A36-3CC8-19DD-82EF0E574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6642" y="1291560"/>
            <a:ext cx="6725292" cy="494411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D61F6F8B-E3E1-6415-1E24-93D1330F0A16}"/>
              </a:ext>
            </a:extLst>
          </p:cNvPr>
          <p:cNvSpPr txBox="1"/>
          <p:nvPr/>
        </p:nvSpPr>
        <p:spPr>
          <a:xfrm>
            <a:off x="5446642" y="325760"/>
            <a:ext cx="605624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344A4A"/>
                </a:solidFill>
              </a:rPr>
              <a:t>SPERIMENTAZIONI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CCA2B606-F42E-E011-DDB3-192CDBF5243B}"/>
              </a:ext>
            </a:extLst>
          </p:cNvPr>
          <p:cNvSpPr txBox="1"/>
          <p:nvPr/>
        </p:nvSpPr>
        <p:spPr>
          <a:xfrm>
            <a:off x="241980" y="3966288"/>
            <a:ext cx="501751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800" dirty="0">
                <a:solidFill>
                  <a:srgbClr val="344A4A"/>
                </a:solidFill>
              </a:rPr>
              <a:t>CONFRONTO tra STATO DI FATTO </a:t>
            </a:r>
          </a:p>
          <a:p>
            <a:pPr algn="r"/>
            <a:r>
              <a:rPr lang="it-IT" sz="1800" dirty="0">
                <a:solidFill>
                  <a:srgbClr val="344A4A"/>
                </a:solidFill>
              </a:rPr>
              <a:t>e PROPOSTA di RIGENERAZIONE URBANA</a:t>
            </a:r>
          </a:p>
          <a:p>
            <a:pPr algn="r"/>
            <a:endParaRPr lang="it-IT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r"/>
            <a:r>
              <a:rPr lang="it-IT" sz="1800" b="0" dirty="0">
                <a:solidFill>
                  <a:srgbClr val="344A4A"/>
                </a:solidFill>
                <a:effectLst/>
                <a:latin typeface="FiraSans" panose="020B0503050000020004" pitchFamily="34" charset="0"/>
              </a:rPr>
              <a:t>Proposta di sistemazione a verde, </a:t>
            </a:r>
          </a:p>
          <a:p>
            <a:pPr algn="r"/>
            <a:r>
              <a:rPr lang="it-IT" sz="1800" b="0" dirty="0">
                <a:solidFill>
                  <a:srgbClr val="344A4A"/>
                </a:solidFill>
                <a:effectLst/>
                <a:latin typeface="FiraSans" panose="020B0503050000020004" pitchFamily="34" charset="0"/>
              </a:rPr>
              <a:t>di collegamenti ciclo-pedonali </a:t>
            </a:r>
          </a:p>
          <a:p>
            <a:pPr algn="r"/>
            <a:r>
              <a:rPr lang="it-IT" sz="1800" b="0" dirty="0">
                <a:solidFill>
                  <a:srgbClr val="344A4A"/>
                </a:solidFill>
                <a:effectLst/>
                <a:latin typeface="FiraSans" panose="020B0503050000020004" pitchFamily="34" charset="0"/>
              </a:rPr>
              <a:t>e di attività multifunzionale di ricerca, studio, formazione, commercio, servizio</a:t>
            </a:r>
            <a:endParaRPr lang="it-IT" dirty="0">
              <a:solidFill>
                <a:srgbClr val="344A4A"/>
              </a:solidFill>
              <a:effectLst/>
            </a:endParaRPr>
          </a:p>
        </p:txBody>
      </p:sp>
      <p:pic>
        <p:nvPicPr>
          <p:cNvPr id="9" name="Immagine 8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58FF1513-97D3-BFBE-65A5-098552DF06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55" y="6333357"/>
            <a:ext cx="2490570" cy="461665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AB86993C-B54E-B7CC-CD42-EDDD0D4A0B27}"/>
              </a:ext>
            </a:extLst>
          </p:cNvPr>
          <p:cNvSpPr txBox="1"/>
          <p:nvPr/>
        </p:nvSpPr>
        <p:spPr>
          <a:xfrm>
            <a:off x="-3658660" y="6531436"/>
            <a:ext cx="92503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800" dirty="0">
                <a:solidFill>
                  <a:srgbClr val="344A4A"/>
                </a:solidFill>
                <a:effectLst/>
              </a:rPr>
              <a:t>Maria Linda </a:t>
            </a:r>
            <a:r>
              <a:rPr lang="it-IT" sz="800" dirty="0" err="1">
                <a:solidFill>
                  <a:srgbClr val="344A4A"/>
                </a:solidFill>
                <a:effectLst/>
              </a:rPr>
              <a:t>Falcidieno</a:t>
            </a:r>
            <a:r>
              <a:rPr lang="it-IT" sz="800" dirty="0">
                <a:solidFill>
                  <a:srgbClr val="344A4A"/>
                </a:solidFill>
                <a:effectLst/>
              </a:rPr>
              <a:t> I </a:t>
            </a:r>
            <a:r>
              <a:rPr lang="it-IT" sz="800" dirty="0">
                <a:solidFill>
                  <a:srgbClr val="344A4A"/>
                </a:solidFill>
              </a:rPr>
              <a:t>Maria Elisabetta Ruggiero I </a:t>
            </a:r>
            <a:r>
              <a:rPr lang="it-IT" sz="800" dirty="0">
                <a:solidFill>
                  <a:srgbClr val="344A4A"/>
                </a:solidFill>
                <a:effectLst/>
              </a:rPr>
              <a:t>Ruggero Torti</a:t>
            </a:r>
            <a:endParaRPr lang="en-IT" sz="800" dirty="0">
              <a:solidFill>
                <a:srgbClr val="344A4A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25062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magine che contiene testo, edificio, aria aperta, strada&#10;&#10;Descrizione generata automaticamente">
            <a:extLst>
              <a:ext uri="{FF2B5EF4-FFF2-40B4-BE49-F238E27FC236}">
                <a16:creationId xmlns:a16="http://schemas.microsoft.com/office/drawing/2014/main" id="{023FA0CA-CF40-9636-77BC-8A5DBC5B8E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482"/>
            <a:ext cx="4925727" cy="6265258"/>
          </a:xfrm>
          <a:prstGeom prst="rect">
            <a:avLst/>
          </a:prstGeom>
        </p:spPr>
      </p:pic>
      <p:pic>
        <p:nvPicPr>
          <p:cNvPr id="4" name="Immagine 3" descr="Immagine che contiene edificio, aria aperta, strada, rosso&#10;&#10;Descrizione generata automaticamente">
            <a:extLst>
              <a:ext uri="{FF2B5EF4-FFF2-40B4-BE49-F238E27FC236}">
                <a16:creationId xmlns:a16="http://schemas.microsoft.com/office/drawing/2014/main" id="{184806B0-C779-7C6C-4162-D20AD16FAA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693" y="0"/>
            <a:ext cx="4675307" cy="624177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AAB0F357-8424-1B7E-700C-9EBA6331AB2A}"/>
              </a:ext>
            </a:extLst>
          </p:cNvPr>
          <p:cNvSpPr txBox="1"/>
          <p:nvPr/>
        </p:nvSpPr>
        <p:spPr>
          <a:xfrm>
            <a:off x="4925728" y="365515"/>
            <a:ext cx="25909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400" b="1" dirty="0">
                <a:solidFill>
                  <a:srgbClr val="344A4A"/>
                </a:solidFill>
              </a:rPr>
              <a:t>SPERIMENTAZIONI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6521283-EDC4-780A-47F8-1E92EE4CC81B}"/>
              </a:ext>
            </a:extLst>
          </p:cNvPr>
          <p:cNvSpPr txBox="1"/>
          <p:nvPr/>
        </p:nvSpPr>
        <p:spPr>
          <a:xfrm>
            <a:off x="4925726" y="2331035"/>
            <a:ext cx="2590966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1800" b="1" dirty="0">
                <a:solidFill>
                  <a:srgbClr val="344A4A"/>
                </a:solidFill>
              </a:rPr>
              <a:t>CONFRONTO</a:t>
            </a:r>
            <a:r>
              <a:rPr lang="it-IT" sz="1800" dirty="0">
                <a:solidFill>
                  <a:srgbClr val="344A4A"/>
                </a:solidFill>
              </a:rPr>
              <a:t> </a:t>
            </a:r>
          </a:p>
          <a:p>
            <a:pPr algn="r"/>
            <a:r>
              <a:rPr lang="it-IT" sz="1800" dirty="0">
                <a:solidFill>
                  <a:srgbClr val="344A4A"/>
                </a:solidFill>
              </a:rPr>
              <a:t>tra STATO DI FATTO </a:t>
            </a:r>
          </a:p>
          <a:p>
            <a:pPr algn="r"/>
            <a:r>
              <a:rPr lang="it-IT" sz="1800" dirty="0">
                <a:solidFill>
                  <a:srgbClr val="344A4A"/>
                </a:solidFill>
              </a:rPr>
              <a:t>e PROPOSTA di RIGENERAZIONE URBANA di </a:t>
            </a:r>
            <a:r>
              <a:rPr lang="it-IT" sz="1800" b="1" dirty="0">
                <a:solidFill>
                  <a:srgbClr val="344A4A"/>
                </a:solidFill>
              </a:rPr>
              <a:t>via PORRO</a:t>
            </a:r>
          </a:p>
          <a:p>
            <a:pPr algn="r"/>
            <a:endParaRPr lang="it-IT" dirty="0">
              <a:solidFill>
                <a:srgbClr val="344A4A"/>
              </a:solidFill>
            </a:endParaRPr>
          </a:p>
          <a:p>
            <a:pPr algn="r"/>
            <a:r>
              <a:rPr lang="it-IT" b="1" dirty="0">
                <a:solidFill>
                  <a:srgbClr val="344A4A"/>
                </a:solidFill>
              </a:rPr>
              <a:t>AREA PEDONALE</a:t>
            </a:r>
          </a:p>
          <a:p>
            <a:pPr algn="r"/>
            <a:endParaRPr lang="it-IT" dirty="0">
              <a:solidFill>
                <a:srgbClr val="344A4A"/>
              </a:solidFill>
            </a:endParaRPr>
          </a:p>
          <a:p>
            <a:pPr algn="r"/>
            <a:r>
              <a:rPr lang="it-IT" sz="1700" b="1" dirty="0">
                <a:solidFill>
                  <a:srgbClr val="344A4A"/>
                </a:solidFill>
              </a:rPr>
              <a:t>SEGNI A SCALA URBANA </a:t>
            </a:r>
          </a:p>
          <a:p>
            <a:pPr algn="r"/>
            <a:r>
              <a:rPr lang="it-IT" sz="1700" dirty="0">
                <a:solidFill>
                  <a:srgbClr val="344A4A"/>
                </a:solidFill>
              </a:rPr>
              <a:t>in </a:t>
            </a:r>
            <a:r>
              <a:rPr lang="it-IT" sz="1600" dirty="0">
                <a:solidFill>
                  <a:srgbClr val="344A4A"/>
                </a:solidFill>
              </a:rPr>
              <a:t>CONTINUITÀ CROMATICA </a:t>
            </a:r>
          </a:p>
          <a:p>
            <a:pPr algn="r"/>
            <a:r>
              <a:rPr lang="it-IT" sz="1600" dirty="0">
                <a:solidFill>
                  <a:srgbClr val="344A4A"/>
                </a:solidFill>
              </a:rPr>
              <a:t>CON CERCHIO ROSSO </a:t>
            </a:r>
          </a:p>
          <a:p>
            <a:pPr algn="r"/>
            <a:r>
              <a:rPr lang="it-IT" sz="1600" dirty="0">
                <a:solidFill>
                  <a:srgbClr val="344A4A"/>
                </a:solidFill>
              </a:rPr>
              <a:t>di BOERI</a:t>
            </a:r>
          </a:p>
        </p:txBody>
      </p:sp>
      <p:pic>
        <p:nvPicPr>
          <p:cNvPr id="7" name="Immagine 6" descr="Immagine che contiene nero, oscurità&#10;&#10;Descrizione generata automaticamente">
            <a:extLst>
              <a:ext uri="{FF2B5EF4-FFF2-40B4-BE49-F238E27FC236}">
                <a16:creationId xmlns:a16="http://schemas.microsoft.com/office/drawing/2014/main" id="{D58E5293-52D9-5F62-0864-F1C4DAFF75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855" y="6333357"/>
            <a:ext cx="2490570" cy="46166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B378FDD-9E64-AB0D-E7EC-D9BAD4752A47}"/>
              </a:ext>
            </a:extLst>
          </p:cNvPr>
          <p:cNvSpPr txBox="1"/>
          <p:nvPr/>
        </p:nvSpPr>
        <p:spPr>
          <a:xfrm>
            <a:off x="-3658660" y="6531436"/>
            <a:ext cx="9250326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it-IT" sz="800" dirty="0">
                <a:solidFill>
                  <a:srgbClr val="344A4A"/>
                </a:solidFill>
                <a:effectLst/>
              </a:rPr>
              <a:t>Maria Linda </a:t>
            </a:r>
            <a:r>
              <a:rPr lang="it-IT" sz="800" dirty="0" err="1">
                <a:solidFill>
                  <a:srgbClr val="344A4A"/>
                </a:solidFill>
                <a:effectLst/>
              </a:rPr>
              <a:t>Falcidieno</a:t>
            </a:r>
            <a:r>
              <a:rPr lang="it-IT" sz="800" dirty="0">
                <a:solidFill>
                  <a:srgbClr val="344A4A"/>
                </a:solidFill>
                <a:effectLst/>
              </a:rPr>
              <a:t> I </a:t>
            </a:r>
            <a:r>
              <a:rPr lang="it-IT" sz="800" dirty="0">
                <a:solidFill>
                  <a:srgbClr val="344A4A"/>
                </a:solidFill>
              </a:rPr>
              <a:t>Maria Elisabetta Ruggiero I </a:t>
            </a:r>
            <a:r>
              <a:rPr lang="it-IT" sz="800" dirty="0">
                <a:solidFill>
                  <a:srgbClr val="344A4A"/>
                </a:solidFill>
                <a:effectLst/>
              </a:rPr>
              <a:t>Ruggero Torti</a:t>
            </a:r>
            <a:endParaRPr lang="en-IT" sz="800" dirty="0">
              <a:solidFill>
                <a:srgbClr val="344A4A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537587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942</TotalTime>
  <Words>304</Words>
  <Application>Microsoft Office PowerPoint</Application>
  <PresentationFormat>Widescreen</PresentationFormat>
  <Paragraphs>100</Paragraphs>
  <Slides>9</Slides>
  <Notes>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FiraSans</vt:lpstr>
      <vt:lpstr>FiraSans-Regular</vt:lpstr>
      <vt:lpstr>FiraSans-Thin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Alessandro Castellano</dc:creator>
  <cp:lastModifiedBy>utente</cp:lastModifiedBy>
  <cp:revision>28</cp:revision>
  <cp:lastPrinted>2023-05-15T10:54:34Z</cp:lastPrinted>
  <dcterms:created xsi:type="dcterms:W3CDTF">2021-02-05T10:47:26Z</dcterms:created>
  <dcterms:modified xsi:type="dcterms:W3CDTF">2023-06-15T09:02:39Z</dcterms:modified>
</cp:coreProperties>
</file>