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967" r:id="rId2"/>
  </p:sldMasterIdLst>
  <p:notesMasterIdLst>
    <p:notesMasterId r:id="rId23"/>
  </p:notesMasterIdLst>
  <p:sldIdLst>
    <p:sldId id="256" r:id="rId3"/>
    <p:sldId id="342" r:id="rId4"/>
    <p:sldId id="345" r:id="rId5"/>
    <p:sldId id="313" r:id="rId6"/>
    <p:sldId id="341" r:id="rId7"/>
    <p:sldId id="334" r:id="rId8"/>
    <p:sldId id="336" r:id="rId9"/>
    <p:sldId id="339" r:id="rId10"/>
    <p:sldId id="337" r:id="rId11"/>
    <p:sldId id="304" r:id="rId12"/>
    <p:sldId id="306" r:id="rId13"/>
    <p:sldId id="308" r:id="rId14"/>
    <p:sldId id="340" r:id="rId15"/>
    <p:sldId id="343" r:id="rId16"/>
    <p:sldId id="348" r:id="rId17"/>
    <p:sldId id="344" r:id="rId18"/>
    <p:sldId id="349" r:id="rId19"/>
    <p:sldId id="347" r:id="rId20"/>
    <p:sldId id="350" r:id="rId21"/>
    <p:sldId id="346" r:id="rId22"/>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291" autoAdjust="0"/>
  </p:normalViewPr>
  <p:slideViewPr>
    <p:cSldViewPr showGuides="1">
      <p:cViewPr varScale="1">
        <p:scale>
          <a:sx n="109" d="100"/>
          <a:sy n="109" d="100"/>
        </p:scale>
        <p:origin x="1596" y="108"/>
      </p:cViewPr>
      <p:guideLst>
        <p:guide orient="horz" pos="2160"/>
        <p:guide pos="2880"/>
      </p:guideLst>
    </p:cSldViewPr>
  </p:slideViewPr>
  <p:notesTextViewPr>
    <p:cViewPr>
      <p:scale>
        <a:sx n="150" d="100"/>
        <a:sy n="150" d="100"/>
      </p:scale>
      <p:origin x="0" y="0"/>
    </p:cViewPr>
  </p:notesTextViewPr>
  <p:notesViewPr>
    <p:cSldViewPr>
      <p:cViewPr varScale="1">
        <p:scale>
          <a:sx n="48" d="100"/>
          <a:sy n="48" d="100"/>
        </p:scale>
        <p:origin x="29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4FA1296-275D-4FB5-8A36-8B9DCD20B3A9}" type="datetimeFigureOut">
              <a:rPr lang="it-IT"/>
              <a:pPr>
                <a:defRPr/>
              </a:pPr>
              <a:t>12/04/2022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53ED12-2468-499E-95F7-C5AAC0CE18B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1</a:t>
            </a:fld>
            <a:endParaRPr lang="it-IT" altLang="it-IT"/>
          </a:p>
        </p:txBody>
      </p:sp>
    </p:spTree>
    <p:extLst>
      <p:ext uri="{BB962C8B-B14F-4D97-AF65-F5344CB8AC3E}">
        <p14:creationId xmlns:p14="http://schemas.microsoft.com/office/powerpoint/2010/main" val="349092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12</a:t>
            </a:fld>
            <a:endParaRPr lang="it-IT" altLang="it-IT"/>
          </a:p>
        </p:txBody>
      </p:sp>
    </p:spTree>
    <p:extLst>
      <p:ext uri="{BB962C8B-B14F-4D97-AF65-F5344CB8AC3E}">
        <p14:creationId xmlns:p14="http://schemas.microsoft.com/office/powerpoint/2010/main" val="127954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13</a:t>
            </a:fld>
            <a:endParaRPr lang="it-IT" altLang="it-IT"/>
          </a:p>
        </p:txBody>
      </p:sp>
    </p:spTree>
    <p:extLst>
      <p:ext uri="{BB962C8B-B14F-4D97-AF65-F5344CB8AC3E}">
        <p14:creationId xmlns:p14="http://schemas.microsoft.com/office/powerpoint/2010/main" val="341771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ceHolder 1"/>
          <p:cNvSpPr>
            <a:spLocks noGrp="1" noRot="1" noChangeAspect="1" noTextEdit="1"/>
          </p:cNvSpPr>
          <p:nvPr>
            <p:ph type="sldImg"/>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88" name="PlaceHolder 2"/>
          <p:cNvSpPr>
            <a:spLocks noGrp="1"/>
          </p:cNvSpPr>
          <p:nvPr>
            <p:ph type="body"/>
          </p:nvPr>
        </p:nvSpPr>
        <p:spPr/>
        <p:txBody>
          <a:bodyPr/>
          <a:lstStyle/>
          <a:p>
            <a:pPr eaLnBrk="1" fontAlgn="auto" hangingPunct="1">
              <a:spcBef>
                <a:spcPts val="0"/>
              </a:spcBef>
              <a:spcAft>
                <a:spcPts val="0"/>
              </a:spcAft>
              <a:defRPr/>
            </a:pPr>
            <a:endParaRPr lang="it-IT" sz="2000" spc="-1" dirty="0"/>
          </a:p>
        </p:txBody>
      </p:sp>
      <p:sp>
        <p:nvSpPr>
          <p:cNvPr id="45060" name="TextShape 3"/>
          <p:cNvSpPr txBox="1">
            <a:spLocks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F295CEE-3178-459C-A33C-ABCF7BC247E7}" type="slidenum">
              <a:rPr lang="it-IT" altLang="it-IT">
                <a:solidFill>
                  <a:srgbClr val="000000"/>
                </a:solidFill>
                <a:cs typeface="DejaVu Sans" panose="020B0603030804020204" pitchFamily="34" charset="0"/>
              </a:rPr>
              <a:pPr algn="r" eaLnBrk="1" hangingPunct="1">
                <a:spcBef>
                  <a:spcPct val="0"/>
                </a:spcBef>
              </a:pPr>
              <a:t>4</a:t>
            </a:fld>
            <a:endParaRPr lang="it-IT" altLang="it-IT">
              <a:latin typeface="Times New Roman" panose="02020603050405020304" pitchFamily="18" charset="0"/>
              <a:cs typeface="DejaVu Sans" panose="020B06030308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5</a:t>
            </a:fld>
            <a:endParaRPr lang="it-IT" altLang="it-IT"/>
          </a:p>
        </p:txBody>
      </p:sp>
    </p:spTree>
    <p:extLst>
      <p:ext uri="{BB962C8B-B14F-4D97-AF65-F5344CB8AC3E}">
        <p14:creationId xmlns:p14="http://schemas.microsoft.com/office/powerpoint/2010/main" val="201670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6</a:t>
            </a:fld>
            <a:endParaRPr lang="it-IT" altLang="it-IT"/>
          </a:p>
        </p:txBody>
      </p:sp>
    </p:spTree>
    <p:extLst>
      <p:ext uri="{BB962C8B-B14F-4D97-AF65-F5344CB8AC3E}">
        <p14:creationId xmlns:p14="http://schemas.microsoft.com/office/powerpoint/2010/main" val="402866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7</a:t>
            </a:fld>
            <a:endParaRPr lang="it-IT" altLang="it-IT"/>
          </a:p>
        </p:txBody>
      </p:sp>
    </p:spTree>
    <p:extLst>
      <p:ext uri="{BB962C8B-B14F-4D97-AF65-F5344CB8AC3E}">
        <p14:creationId xmlns:p14="http://schemas.microsoft.com/office/powerpoint/2010/main" val="115507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8</a:t>
            </a:fld>
            <a:endParaRPr lang="it-IT" altLang="it-IT"/>
          </a:p>
        </p:txBody>
      </p:sp>
    </p:spTree>
    <p:extLst>
      <p:ext uri="{BB962C8B-B14F-4D97-AF65-F5344CB8AC3E}">
        <p14:creationId xmlns:p14="http://schemas.microsoft.com/office/powerpoint/2010/main" val="320181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a:extLst>
              <a:ext uri="{FF2B5EF4-FFF2-40B4-BE49-F238E27FC236}">
                <a16:creationId xmlns:a16="http://schemas.microsoft.com/office/drawing/2014/main" id="{443D73C0-771E-4BBC-BDD5-6FF349E48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a:extLst>
              <a:ext uri="{FF2B5EF4-FFF2-40B4-BE49-F238E27FC236}">
                <a16:creationId xmlns:a16="http://schemas.microsoft.com/office/drawing/2014/main" id="{102C5A2B-049E-4AB1-85C4-FAFF8987E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8436" name="Segnaposto numero diapositiva 3">
            <a:extLst>
              <a:ext uri="{FF2B5EF4-FFF2-40B4-BE49-F238E27FC236}">
                <a16:creationId xmlns:a16="http://schemas.microsoft.com/office/drawing/2014/main" id="{D9560E50-61DC-45D3-8BDC-0DB7A7ABB0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6A9840-BC46-4FB3-B7C8-B3D89C318D94}" type="slidenum">
              <a:rPr lang="it-IT" altLang="it-IT"/>
              <a:pPr>
                <a:spcBef>
                  <a:spcPct val="0"/>
                </a:spcBef>
              </a:pPr>
              <a:t>9</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10</a:t>
            </a:fld>
            <a:endParaRPr lang="it-IT" altLang="it-IT"/>
          </a:p>
        </p:txBody>
      </p:sp>
    </p:spTree>
    <p:extLst>
      <p:ext uri="{BB962C8B-B14F-4D97-AF65-F5344CB8AC3E}">
        <p14:creationId xmlns:p14="http://schemas.microsoft.com/office/powerpoint/2010/main" val="328856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8453ED12-2468-499E-95F7-C5AAC0CE18BC}" type="slidenum">
              <a:rPr lang="it-IT" altLang="it-IT" smtClean="0"/>
              <a:pPr>
                <a:defRPr/>
              </a:pPr>
              <a:t>11</a:t>
            </a:fld>
            <a:endParaRPr lang="it-IT" altLang="it-IT"/>
          </a:p>
        </p:txBody>
      </p:sp>
    </p:spTree>
    <p:extLst>
      <p:ext uri="{BB962C8B-B14F-4D97-AF65-F5344CB8AC3E}">
        <p14:creationId xmlns:p14="http://schemas.microsoft.com/office/powerpoint/2010/main" val="4281265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ettangolo arrotondato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tangolo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tangolo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ttangolo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it-IT"/>
              <a:t>Fare clic per modificare lo stile del titolo</a:t>
            </a:r>
            <a:endParaRPr lang="en-US"/>
          </a:p>
        </p:txBody>
      </p:sp>
      <p:sp>
        <p:nvSpPr>
          <p:cNvPr id="11" name="Segnaposto data 27"/>
          <p:cNvSpPr>
            <a:spLocks noGrp="1"/>
          </p:cNvSpPr>
          <p:nvPr>
            <p:ph type="dt" sz="half" idx="10"/>
          </p:nvPr>
        </p:nvSpPr>
        <p:spPr/>
        <p:txBody>
          <a:bodyPr/>
          <a:lstStyle>
            <a:lvl1pPr>
              <a:defRPr/>
            </a:lvl1pPr>
          </a:lstStyle>
          <a:p>
            <a:pPr>
              <a:defRPr/>
            </a:pPr>
            <a:fld id="{AF4B9B60-74B4-4BD1-B9DF-E5000952C8E7}" type="datetime1">
              <a:rPr lang="it-IT"/>
              <a:pPr>
                <a:defRPr/>
              </a:pPr>
              <a:t>12/04/2022</a:t>
            </a:fld>
            <a:endParaRPr lang="it-IT"/>
          </a:p>
        </p:txBody>
      </p:sp>
      <p:sp>
        <p:nvSpPr>
          <p:cNvPr id="12" name="Segnaposto piè di pagina 16"/>
          <p:cNvSpPr>
            <a:spLocks noGrp="1"/>
          </p:cNvSpPr>
          <p:nvPr>
            <p:ph type="ftr" sz="quarter" idx="11"/>
          </p:nvPr>
        </p:nvSpPr>
        <p:spPr/>
        <p:txBody>
          <a:bodyPr/>
          <a:lstStyle>
            <a:lvl1pPr>
              <a:defRPr/>
            </a:lvl1pPr>
          </a:lstStyle>
          <a:p>
            <a:pPr>
              <a:defRPr/>
            </a:pPr>
            <a:endParaRPr lang="it-IT"/>
          </a:p>
        </p:txBody>
      </p:sp>
      <p:sp>
        <p:nvSpPr>
          <p:cNvPr id="13" name="Segnaposto numero diapositiva 28"/>
          <p:cNvSpPr>
            <a:spLocks noGrp="1"/>
          </p:cNvSpPr>
          <p:nvPr>
            <p:ph type="sldNum" sz="quarter" idx="12"/>
          </p:nvPr>
        </p:nvSpPr>
        <p:spPr/>
        <p:txBody>
          <a:bodyPr/>
          <a:lstStyle>
            <a:lvl1pPr>
              <a:defRPr smtClean="0"/>
            </a:lvl1pPr>
          </a:lstStyle>
          <a:p>
            <a:pPr>
              <a:defRPr/>
            </a:pPr>
            <a:fld id="{7D4FBA22-DC06-4417-973A-73C4EEAD4EFD}" type="slidenum">
              <a:rPr lang="it-IT" altLang="it-IT"/>
              <a:pPr>
                <a:defRPr/>
              </a:pPr>
              <a:t>‹N›</a:t>
            </a:fld>
            <a:endParaRPr lang="it-IT" altLang="it-IT"/>
          </a:p>
        </p:txBody>
      </p:sp>
    </p:spTree>
    <p:extLst>
      <p:ext uri="{BB962C8B-B14F-4D97-AF65-F5344CB8AC3E}">
        <p14:creationId xmlns:p14="http://schemas.microsoft.com/office/powerpoint/2010/main" val="927328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fld id="{37093230-1CC8-4A44-8E37-ED6CA826433B}" type="datetime1">
              <a:rPr lang="it-IT"/>
              <a:pPr>
                <a:defRPr/>
              </a:pPr>
              <a:t>12/04/2022</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1391BE64-B06A-4D2B-B79A-6C7FC5166C14}" type="slidenum">
              <a:rPr lang="it-IT" altLang="it-IT"/>
              <a:pPr>
                <a:defRPr/>
              </a:pPr>
              <a:t>‹N›</a:t>
            </a:fld>
            <a:endParaRPr lang="it-IT" altLang="it-IT"/>
          </a:p>
        </p:txBody>
      </p:sp>
    </p:spTree>
    <p:extLst>
      <p:ext uri="{BB962C8B-B14F-4D97-AF65-F5344CB8AC3E}">
        <p14:creationId xmlns:p14="http://schemas.microsoft.com/office/powerpoint/2010/main" val="109445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fld id="{336CE331-C91E-499E-8E77-32D2DC99B1D9}" type="datetime1">
              <a:rPr lang="it-IT"/>
              <a:pPr>
                <a:defRPr/>
              </a:pPr>
              <a:t>12/04/2022</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6A3FD3C5-4967-4330-ABC2-FC8DE3093CFD}" type="slidenum">
              <a:rPr lang="it-IT" altLang="it-IT"/>
              <a:pPr>
                <a:defRPr/>
              </a:pPr>
              <a:t>‹N›</a:t>
            </a:fld>
            <a:endParaRPr lang="it-IT" altLang="it-IT"/>
          </a:p>
        </p:txBody>
      </p:sp>
    </p:spTree>
    <p:extLst>
      <p:ext uri="{BB962C8B-B14F-4D97-AF65-F5344CB8AC3E}">
        <p14:creationId xmlns:p14="http://schemas.microsoft.com/office/powerpoint/2010/main" val="262638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BBC9A63-A91B-4112-B9DD-087BBE81E76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ettangolo arrotondato 10">
            <a:extLst>
              <a:ext uri="{FF2B5EF4-FFF2-40B4-BE49-F238E27FC236}">
                <a16:creationId xmlns:a16="http://schemas.microsoft.com/office/drawing/2014/main" id="{C4E4EB4E-E68E-49FB-887D-3875696C621A}"/>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ttangolo 5">
            <a:extLst>
              <a:ext uri="{FF2B5EF4-FFF2-40B4-BE49-F238E27FC236}">
                <a16:creationId xmlns:a16="http://schemas.microsoft.com/office/drawing/2014/main" id="{3E40F6DC-2F77-4C31-85E7-52E51F532BC6}"/>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ttangolo 6">
            <a:extLst>
              <a:ext uri="{FF2B5EF4-FFF2-40B4-BE49-F238E27FC236}">
                <a16:creationId xmlns:a16="http://schemas.microsoft.com/office/drawing/2014/main" id="{9C4367B3-0E1B-4B9B-8621-E971E009D348}"/>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ttangolo 9">
            <a:extLst>
              <a:ext uri="{FF2B5EF4-FFF2-40B4-BE49-F238E27FC236}">
                <a16:creationId xmlns:a16="http://schemas.microsoft.com/office/drawing/2014/main" id="{72C38EAE-B5BF-48AF-86D1-10B327893F79}"/>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it-IT"/>
              <a:t>Fare clic per modificare lo stile del titolo</a:t>
            </a:r>
            <a:endParaRPr lang="en-US"/>
          </a:p>
        </p:txBody>
      </p:sp>
      <p:sp>
        <p:nvSpPr>
          <p:cNvPr id="11" name="Segnaposto data 27">
            <a:extLst>
              <a:ext uri="{FF2B5EF4-FFF2-40B4-BE49-F238E27FC236}">
                <a16:creationId xmlns:a16="http://schemas.microsoft.com/office/drawing/2014/main" id="{97F88EFE-FA8F-47AA-B2A4-733B227E8452}"/>
              </a:ext>
            </a:extLst>
          </p:cNvPr>
          <p:cNvSpPr>
            <a:spLocks noGrp="1"/>
          </p:cNvSpPr>
          <p:nvPr>
            <p:ph type="dt" sz="half" idx="10"/>
          </p:nvPr>
        </p:nvSpPr>
        <p:spPr/>
        <p:txBody>
          <a:bodyPr/>
          <a:lstStyle>
            <a:lvl1pPr>
              <a:defRPr/>
            </a:lvl1pPr>
          </a:lstStyle>
          <a:p>
            <a:pPr>
              <a:defRPr/>
            </a:pPr>
            <a:fld id="{C14626CE-D7F0-465A-86F6-793F4E2F3417}" type="datetime1">
              <a:rPr lang="it-IT"/>
              <a:pPr>
                <a:defRPr/>
              </a:pPr>
              <a:t>12/04/2022</a:t>
            </a:fld>
            <a:endParaRPr lang="it-IT"/>
          </a:p>
        </p:txBody>
      </p:sp>
      <p:sp>
        <p:nvSpPr>
          <p:cNvPr id="12" name="Segnaposto piè di pagina 16">
            <a:extLst>
              <a:ext uri="{FF2B5EF4-FFF2-40B4-BE49-F238E27FC236}">
                <a16:creationId xmlns:a16="http://schemas.microsoft.com/office/drawing/2014/main" id="{F70AD593-5CF6-455C-9BCE-286CC82F34E1}"/>
              </a:ext>
            </a:extLst>
          </p:cNvPr>
          <p:cNvSpPr>
            <a:spLocks noGrp="1"/>
          </p:cNvSpPr>
          <p:nvPr>
            <p:ph type="ftr" sz="quarter" idx="11"/>
          </p:nvPr>
        </p:nvSpPr>
        <p:spPr/>
        <p:txBody>
          <a:bodyPr/>
          <a:lstStyle>
            <a:lvl1pPr>
              <a:defRPr/>
            </a:lvl1pPr>
          </a:lstStyle>
          <a:p>
            <a:pPr>
              <a:defRPr/>
            </a:pPr>
            <a:endParaRPr lang="it-IT"/>
          </a:p>
        </p:txBody>
      </p:sp>
      <p:sp>
        <p:nvSpPr>
          <p:cNvPr id="13" name="Segnaposto numero diapositiva 28">
            <a:extLst>
              <a:ext uri="{FF2B5EF4-FFF2-40B4-BE49-F238E27FC236}">
                <a16:creationId xmlns:a16="http://schemas.microsoft.com/office/drawing/2014/main" id="{747F6143-FAF2-40F6-9CA4-110E7795F88D}"/>
              </a:ext>
            </a:extLst>
          </p:cNvPr>
          <p:cNvSpPr>
            <a:spLocks noGrp="1"/>
          </p:cNvSpPr>
          <p:nvPr>
            <p:ph type="sldNum" sz="quarter" idx="12"/>
          </p:nvPr>
        </p:nvSpPr>
        <p:spPr/>
        <p:txBody>
          <a:bodyPr/>
          <a:lstStyle>
            <a:lvl1pPr>
              <a:defRPr/>
            </a:lvl1pPr>
          </a:lstStyle>
          <a:p>
            <a:fld id="{3DB76C07-0AF5-49D1-B995-09889CED62B7}" type="slidenum">
              <a:rPr lang="it-IT" altLang="it-IT"/>
              <a:pPr/>
              <a:t>‹N›</a:t>
            </a:fld>
            <a:endParaRPr lang="it-IT" altLang="it-IT"/>
          </a:p>
        </p:txBody>
      </p:sp>
    </p:spTree>
    <p:extLst>
      <p:ext uri="{BB962C8B-B14F-4D97-AF65-F5344CB8AC3E}">
        <p14:creationId xmlns:p14="http://schemas.microsoft.com/office/powerpoint/2010/main" val="23480691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8" name="Segnaposto contenuto 7"/>
          <p:cNvSpPr>
            <a:spLocks noGrp="1"/>
          </p:cNvSpPr>
          <p:nvPr>
            <p:ph sz="quarter" idx="1"/>
          </p:nvPr>
        </p:nvSpPr>
        <p:spPr>
          <a:xfrm>
            <a:off x="914400" y="1447800"/>
            <a:ext cx="777240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B1CCC1A3-7230-4768-B08F-66018110C6EE}"/>
              </a:ext>
            </a:extLst>
          </p:cNvPr>
          <p:cNvSpPr>
            <a:spLocks noGrp="1"/>
          </p:cNvSpPr>
          <p:nvPr>
            <p:ph type="dt" sz="half" idx="10"/>
          </p:nvPr>
        </p:nvSpPr>
        <p:spPr/>
        <p:txBody>
          <a:bodyPr/>
          <a:lstStyle>
            <a:lvl1pPr>
              <a:defRPr/>
            </a:lvl1pPr>
          </a:lstStyle>
          <a:p>
            <a:pPr>
              <a:defRPr/>
            </a:pPr>
            <a:fld id="{3525A508-DC6C-4ED9-B6C6-D81AD9C2EA3A}" type="datetime1">
              <a:rPr lang="it-IT"/>
              <a:pPr>
                <a:defRPr/>
              </a:pPr>
              <a:t>12/04/2022</a:t>
            </a:fld>
            <a:endParaRPr lang="it-IT"/>
          </a:p>
        </p:txBody>
      </p:sp>
      <p:sp>
        <p:nvSpPr>
          <p:cNvPr id="5" name="Segnaposto piè di pagina 2">
            <a:extLst>
              <a:ext uri="{FF2B5EF4-FFF2-40B4-BE49-F238E27FC236}">
                <a16:creationId xmlns:a16="http://schemas.microsoft.com/office/drawing/2014/main" id="{18F452CD-0364-4B48-991B-8A1A7195436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B5077E60-27B6-47F8-899E-3B61F40FC991}"/>
              </a:ext>
            </a:extLst>
          </p:cNvPr>
          <p:cNvSpPr>
            <a:spLocks noGrp="1"/>
          </p:cNvSpPr>
          <p:nvPr>
            <p:ph type="sldNum" sz="quarter" idx="12"/>
          </p:nvPr>
        </p:nvSpPr>
        <p:spPr/>
        <p:txBody>
          <a:bodyPr/>
          <a:lstStyle>
            <a:lvl1pPr>
              <a:defRPr/>
            </a:lvl1pPr>
          </a:lstStyle>
          <a:p>
            <a:fld id="{3707D70C-CBB8-4419-9423-0D0683E41A1A}" type="slidenum">
              <a:rPr lang="it-IT" altLang="it-IT"/>
              <a:pPr/>
              <a:t>‹N›</a:t>
            </a:fld>
            <a:endParaRPr lang="it-IT" altLang="it-IT"/>
          </a:p>
        </p:txBody>
      </p:sp>
    </p:spTree>
    <p:extLst>
      <p:ext uri="{BB962C8B-B14F-4D97-AF65-F5344CB8AC3E}">
        <p14:creationId xmlns:p14="http://schemas.microsoft.com/office/powerpoint/2010/main" val="354321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68E84FF-1840-4D3D-941F-DDFE1EADB9E9}"/>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ettangolo arrotondato 10">
            <a:extLst>
              <a:ext uri="{FF2B5EF4-FFF2-40B4-BE49-F238E27FC236}">
                <a16:creationId xmlns:a16="http://schemas.microsoft.com/office/drawing/2014/main" id="{5CC77257-120F-44FE-B507-742BD4C51D5B}"/>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ttangolo 5">
            <a:extLst>
              <a:ext uri="{FF2B5EF4-FFF2-40B4-BE49-F238E27FC236}">
                <a16:creationId xmlns:a16="http://schemas.microsoft.com/office/drawing/2014/main" id="{1CFC5758-8598-4B44-83C8-49F5A7D2BA38}"/>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ttangolo 6">
            <a:extLst>
              <a:ext uri="{FF2B5EF4-FFF2-40B4-BE49-F238E27FC236}">
                <a16:creationId xmlns:a16="http://schemas.microsoft.com/office/drawing/2014/main" id="{225503D1-47EC-41AC-B77D-5C9DD445F7D6}"/>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ttangolo 7">
            <a:extLst>
              <a:ext uri="{FF2B5EF4-FFF2-40B4-BE49-F238E27FC236}">
                <a16:creationId xmlns:a16="http://schemas.microsoft.com/office/drawing/2014/main" id="{5986EC01-CF2C-49A8-92A1-38D71A6DA402}"/>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olo 1"/>
          <p:cNvSpPr>
            <a:spLocks noGrp="1"/>
          </p:cNvSpPr>
          <p:nvPr>
            <p:ph type="title"/>
          </p:nvPr>
        </p:nvSpPr>
        <p:spPr>
          <a:xfrm>
            <a:off x="722313" y="952500"/>
            <a:ext cx="7772400" cy="1362075"/>
          </a:xfrm>
        </p:spPr>
        <p:txBody>
          <a:bodyPr/>
          <a:lstStyle>
            <a:lvl1pPr algn="l">
              <a:buNone/>
              <a:defRPr sz="4000" b="0" cap="none"/>
            </a:lvl1pPr>
          </a:lstStyle>
          <a:p>
            <a:r>
              <a:rPr lang="it-IT"/>
              <a:t>Fare clic per modificare lo stile del titolo</a:t>
            </a:r>
            <a:endParaRPr lang="en-US"/>
          </a:p>
        </p:txBody>
      </p:sp>
      <p:sp>
        <p:nvSpPr>
          <p:cNvPr id="3" name="Segnaposto testo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9" name="Segnaposto data 3">
            <a:extLst>
              <a:ext uri="{FF2B5EF4-FFF2-40B4-BE49-F238E27FC236}">
                <a16:creationId xmlns:a16="http://schemas.microsoft.com/office/drawing/2014/main" id="{FA6AFA5A-4FFE-444F-9840-E1B8C261C88F}"/>
              </a:ext>
            </a:extLst>
          </p:cNvPr>
          <p:cNvSpPr>
            <a:spLocks noGrp="1"/>
          </p:cNvSpPr>
          <p:nvPr>
            <p:ph type="dt" sz="half" idx="10"/>
          </p:nvPr>
        </p:nvSpPr>
        <p:spPr/>
        <p:txBody>
          <a:bodyPr/>
          <a:lstStyle>
            <a:lvl1pPr>
              <a:defRPr/>
            </a:lvl1pPr>
          </a:lstStyle>
          <a:p>
            <a:pPr>
              <a:defRPr/>
            </a:pPr>
            <a:fld id="{69F4C945-795A-4DE8-8272-BBD4CC0311AA}" type="datetime1">
              <a:rPr lang="it-IT"/>
              <a:pPr>
                <a:defRPr/>
              </a:pPr>
              <a:t>12/04/2022</a:t>
            </a:fld>
            <a:endParaRPr lang="it-IT"/>
          </a:p>
        </p:txBody>
      </p:sp>
      <p:sp>
        <p:nvSpPr>
          <p:cNvPr id="10" name="Segnaposto piè di pagina 4">
            <a:extLst>
              <a:ext uri="{FF2B5EF4-FFF2-40B4-BE49-F238E27FC236}">
                <a16:creationId xmlns:a16="http://schemas.microsoft.com/office/drawing/2014/main" id="{E5B04919-5D8A-452C-A641-281E1A90E821}"/>
              </a:ext>
            </a:extLst>
          </p:cNvPr>
          <p:cNvSpPr>
            <a:spLocks noGrp="1"/>
          </p:cNvSpPr>
          <p:nvPr>
            <p:ph type="ftr" sz="quarter" idx="11"/>
          </p:nvPr>
        </p:nvSpPr>
        <p:spPr>
          <a:xfrm>
            <a:off x="800100" y="6172200"/>
            <a:ext cx="4000500" cy="457200"/>
          </a:xfrm>
        </p:spPr>
        <p:txBody>
          <a:bodyPr/>
          <a:lstStyle>
            <a:lvl1pPr>
              <a:defRPr/>
            </a:lvl1pPr>
          </a:lstStyle>
          <a:p>
            <a:pPr>
              <a:defRPr/>
            </a:pPr>
            <a:endParaRPr lang="it-IT"/>
          </a:p>
        </p:txBody>
      </p:sp>
      <p:sp>
        <p:nvSpPr>
          <p:cNvPr id="11" name="Segnaposto numero diapositiva 5">
            <a:extLst>
              <a:ext uri="{FF2B5EF4-FFF2-40B4-BE49-F238E27FC236}">
                <a16:creationId xmlns:a16="http://schemas.microsoft.com/office/drawing/2014/main" id="{BAA0B8FB-738C-40C6-BC70-D6A9C8662F93}"/>
              </a:ext>
            </a:extLst>
          </p:cNvPr>
          <p:cNvSpPr>
            <a:spLocks noGrp="1"/>
          </p:cNvSpPr>
          <p:nvPr>
            <p:ph type="sldNum" sz="quarter" idx="12"/>
          </p:nvPr>
        </p:nvSpPr>
        <p:spPr>
          <a:xfrm>
            <a:off x="146050" y="6208713"/>
            <a:ext cx="457200" cy="457200"/>
          </a:xfrm>
        </p:spPr>
        <p:txBody>
          <a:bodyPr/>
          <a:lstStyle>
            <a:lvl1pPr>
              <a:defRPr/>
            </a:lvl1pPr>
          </a:lstStyle>
          <a:p>
            <a:fld id="{3654C308-5962-473A-94AC-E3060FE38CB3}" type="slidenum">
              <a:rPr lang="it-IT" altLang="it-IT"/>
              <a:pPr/>
              <a:t>‹N›</a:t>
            </a:fld>
            <a:endParaRPr lang="it-IT" altLang="it-IT"/>
          </a:p>
        </p:txBody>
      </p:sp>
    </p:spTree>
    <p:extLst>
      <p:ext uri="{BB962C8B-B14F-4D97-AF65-F5344CB8AC3E}">
        <p14:creationId xmlns:p14="http://schemas.microsoft.com/office/powerpoint/2010/main" val="247663846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9" name="Segnaposto contenuto 8"/>
          <p:cNvSpPr>
            <a:spLocks noGrp="1"/>
          </p:cNvSpPr>
          <p:nvPr>
            <p:ph sz="quarter" idx="1"/>
          </p:nvPr>
        </p:nvSpPr>
        <p:spPr>
          <a:xfrm>
            <a:off x="914400" y="1447800"/>
            <a:ext cx="374904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egnaposto contenuto 10"/>
          <p:cNvSpPr>
            <a:spLocks noGrp="1"/>
          </p:cNvSpPr>
          <p:nvPr>
            <p:ph sz="quarter" idx="2"/>
          </p:nvPr>
        </p:nvSpPr>
        <p:spPr>
          <a:xfrm>
            <a:off x="4933950" y="1447800"/>
            <a:ext cx="374904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a:extLst>
              <a:ext uri="{FF2B5EF4-FFF2-40B4-BE49-F238E27FC236}">
                <a16:creationId xmlns:a16="http://schemas.microsoft.com/office/drawing/2014/main" id="{EB55519D-7DF5-43D1-BEB6-7FD8F8D3011B}"/>
              </a:ext>
            </a:extLst>
          </p:cNvPr>
          <p:cNvSpPr>
            <a:spLocks noGrp="1"/>
          </p:cNvSpPr>
          <p:nvPr>
            <p:ph type="dt" sz="half" idx="10"/>
          </p:nvPr>
        </p:nvSpPr>
        <p:spPr/>
        <p:txBody>
          <a:bodyPr/>
          <a:lstStyle>
            <a:lvl1pPr>
              <a:defRPr/>
            </a:lvl1pPr>
          </a:lstStyle>
          <a:p>
            <a:pPr>
              <a:defRPr/>
            </a:pPr>
            <a:fld id="{4B1A9396-2E1E-48C3-A87A-0587F289643D}" type="datetime1">
              <a:rPr lang="it-IT"/>
              <a:pPr>
                <a:defRPr/>
              </a:pPr>
              <a:t>12/04/2022</a:t>
            </a:fld>
            <a:endParaRPr lang="it-IT"/>
          </a:p>
        </p:txBody>
      </p:sp>
      <p:sp>
        <p:nvSpPr>
          <p:cNvPr id="6" name="Segnaposto piè di pagina 2">
            <a:extLst>
              <a:ext uri="{FF2B5EF4-FFF2-40B4-BE49-F238E27FC236}">
                <a16:creationId xmlns:a16="http://schemas.microsoft.com/office/drawing/2014/main" id="{C17C1D97-490F-4AFC-A4B7-1A5ED5C1394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22">
            <a:extLst>
              <a:ext uri="{FF2B5EF4-FFF2-40B4-BE49-F238E27FC236}">
                <a16:creationId xmlns:a16="http://schemas.microsoft.com/office/drawing/2014/main" id="{FDC65C6A-76A4-44C9-BD07-1AD4AB01CB20}"/>
              </a:ext>
            </a:extLst>
          </p:cNvPr>
          <p:cNvSpPr>
            <a:spLocks noGrp="1"/>
          </p:cNvSpPr>
          <p:nvPr>
            <p:ph type="sldNum" sz="quarter" idx="12"/>
          </p:nvPr>
        </p:nvSpPr>
        <p:spPr/>
        <p:txBody>
          <a:bodyPr/>
          <a:lstStyle>
            <a:lvl1pPr>
              <a:defRPr/>
            </a:lvl1pPr>
          </a:lstStyle>
          <a:p>
            <a:fld id="{C64C9ADE-5A7A-40CC-9EA7-1DDD3EF66284}" type="slidenum">
              <a:rPr lang="it-IT" altLang="it-IT"/>
              <a:pPr/>
              <a:t>‹N›</a:t>
            </a:fld>
            <a:endParaRPr lang="it-IT" altLang="it-IT"/>
          </a:p>
        </p:txBody>
      </p:sp>
    </p:spTree>
    <p:extLst>
      <p:ext uri="{BB962C8B-B14F-4D97-AF65-F5344CB8AC3E}">
        <p14:creationId xmlns:p14="http://schemas.microsoft.com/office/powerpoint/2010/main" val="798818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11" name="Segnaposto contenuto 10"/>
          <p:cNvSpPr>
            <a:spLocks noGrp="1"/>
          </p:cNvSpPr>
          <p:nvPr>
            <p:ph sz="half" idx="2"/>
          </p:nvPr>
        </p:nvSpPr>
        <p:spPr>
          <a:xfrm>
            <a:off x="914400" y="2247900"/>
            <a:ext cx="3733800" cy="3886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half" idx="4"/>
          </p:nvPr>
        </p:nvSpPr>
        <p:spPr>
          <a:xfrm>
            <a:off x="4953000" y="2247900"/>
            <a:ext cx="3733800" cy="3886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13">
            <a:extLst>
              <a:ext uri="{FF2B5EF4-FFF2-40B4-BE49-F238E27FC236}">
                <a16:creationId xmlns:a16="http://schemas.microsoft.com/office/drawing/2014/main" id="{BB46E9AA-775C-4E58-8896-2E245B391DDE}"/>
              </a:ext>
            </a:extLst>
          </p:cNvPr>
          <p:cNvSpPr>
            <a:spLocks noGrp="1"/>
          </p:cNvSpPr>
          <p:nvPr>
            <p:ph type="dt" sz="half" idx="10"/>
          </p:nvPr>
        </p:nvSpPr>
        <p:spPr/>
        <p:txBody>
          <a:bodyPr/>
          <a:lstStyle>
            <a:lvl1pPr>
              <a:defRPr/>
            </a:lvl1pPr>
          </a:lstStyle>
          <a:p>
            <a:pPr>
              <a:defRPr/>
            </a:pPr>
            <a:fld id="{7A2ADAB9-DB8E-452D-A6A0-8A552FA3C6EF}" type="datetime1">
              <a:rPr lang="it-IT"/>
              <a:pPr>
                <a:defRPr/>
              </a:pPr>
              <a:t>12/04/2022</a:t>
            </a:fld>
            <a:endParaRPr lang="it-IT"/>
          </a:p>
        </p:txBody>
      </p:sp>
      <p:sp>
        <p:nvSpPr>
          <p:cNvPr id="8" name="Segnaposto piè di pagina 2">
            <a:extLst>
              <a:ext uri="{FF2B5EF4-FFF2-40B4-BE49-F238E27FC236}">
                <a16:creationId xmlns:a16="http://schemas.microsoft.com/office/drawing/2014/main" id="{8384A240-9C73-4E17-8C68-72C88480DF1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22">
            <a:extLst>
              <a:ext uri="{FF2B5EF4-FFF2-40B4-BE49-F238E27FC236}">
                <a16:creationId xmlns:a16="http://schemas.microsoft.com/office/drawing/2014/main" id="{DB3E5B5D-4152-41D9-BF5A-3C8961B86684}"/>
              </a:ext>
            </a:extLst>
          </p:cNvPr>
          <p:cNvSpPr>
            <a:spLocks noGrp="1"/>
          </p:cNvSpPr>
          <p:nvPr>
            <p:ph type="sldNum" sz="quarter" idx="12"/>
          </p:nvPr>
        </p:nvSpPr>
        <p:spPr/>
        <p:txBody>
          <a:bodyPr/>
          <a:lstStyle>
            <a:lvl1pPr>
              <a:defRPr/>
            </a:lvl1pPr>
          </a:lstStyle>
          <a:p>
            <a:fld id="{708F11F2-A182-43C6-806C-69E7FC0CF3FC}" type="slidenum">
              <a:rPr lang="it-IT" altLang="it-IT"/>
              <a:pPr/>
              <a:t>‹N›</a:t>
            </a:fld>
            <a:endParaRPr lang="it-IT" altLang="it-IT"/>
          </a:p>
        </p:txBody>
      </p:sp>
    </p:spTree>
    <p:extLst>
      <p:ext uri="{BB962C8B-B14F-4D97-AF65-F5344CB8AC3E}">
        <p14:creationId xmlns:p14="http://schemas.microsoft.com/office/powerpoint/2010/main" val="380019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13">
            <a:extLst>
              <a:ext uri="{FF2B5EF4-FFF2-40B4-BE49-F238E27FC236}">
                <a16:creationId xmlns:a16="http://schemas.microsoft.com/office/drawing/2014/main" id="{C0BFBD94-2A7A-4D89-951B-9AA806985990}"/>
              </a:ext>
            </a:extLst>
          </p:cNvPr>
          <p:cNvSpPr>
            <a:spLocks noGrp="1"/>
          </p:cNvSpPr>
          <p:nvPr>
            <p:ph type="dt" sz="half" idx="10"/>
          </p:nvPr>
        </p:nvSpPr>
        <p:spPr/>
        <p:txBody>
          <a:bodyPr/>
          <a:lstStyle>
            <a:lvl1pPr>
              <a:defRPr/>
            </a:lvl1pPr>
          </a:lstStyle>
          <a:p>
            <a:pPr>
              <a:defRPr/>
            </a:pPr>
            <a:fld id="{683C6122-8424-415B-B415-576617F18B6C}" type="datetime1">
              <a:rPr lang="it-IT"/>
              <a:pPr>
                <a:defRPr/>
              </a:pPr>
              <a:t>12/04/2022</a:t>
            </a:fld>
            <a:endParaRPr lang="it-IT"/>
          </a:p>
        </p:txBody>
      </p:sp>
      <p:sp>
        <p:nvSpPr>
          <p:cNvPr id="4" name="Segnaposto piè di pagina 2">
            <a:extLst>
              <a:ext uri="{FF2B5EF4-FFF2-40B4-BE49-F238E27FC236}">
                <a16:creationId xmlns:a16="http://schemas.microsoft.com/office/drawing/2014/main" id="{342B1D33-8C86-4F77-AF4F-0F697B65B27C}"/>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22">
            <a:extLst>
              <a:ext uri="{FF2B5EF4-FFF2-40B4-BE49-F238E27FC236}">
                <a16:creationId xmlns:a16="http://schemas.microsoft.com/office/drawing/2014/main" id="{44E7FC54-CADC-42F2-8A53-E4F1032E2277}"/>
              </a:ext>
            </a:extLst>
          </p:cNvPr>
          <p:cNvSpPr>
            <a:spLocks noGrp="1"/>
          </p:cNvSpPr>
          <p:nvPr>
            <p:ph type="sldNum" sz="quarter" idx="12"/>
          </p:nvPr>
        </p:nvSpPr>
        <p:spPr/>
        <p:txBody>
          <a:bodyPr/>
          <a:lstStyle>
            <a:lvl1pPr>
              <a:defRPr/>
            </a:lvl1pPr>
          </a:lstStyle>
          <a:p>
            <a:fld id="{0222D513-2CB5-4C25-BF3C-7396F2E31C9E}" type="slidenum">
              <a:rPr lang="it-IT" altLang="it-IT"/>
              <a:pPr/>
              <a:t>‹N›</a:t>
            </a:fld>
            <a:endParaRPr lang="it-IT" altLang="it-IT"/>
          </a:p>
        </p:txBody>
      </p:sp>
    </p:spTree>
    <p:extLst>
      <p:ext uri="{BB962C8B-B14F-4D97-AF65-F5344CB8AC3E}">
        <p14:creationId xmlns:p14="http://schemas.microsoft.com/office/powerpoint/2010/main" val="372302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3">
            <a:extLst>
              <a:ext uri="{FF2B5EF4-FFF2-40B4-BE49-F238E27FC236}">
                <a16:creationId xmlns:a16="http://schemas.microsoft.com/office/drawing/2014/main" id="{A1BB3CAB-06EB-4AC9-B25E-B4807EE60DD2}"/>
              </a:ext>
            </a:extLst>
          </p:cNvPr>
          <p:cNvSpPr>
            <a:spLocks noGrp="1"/>
          </p:cNvSpPr>
          <p:nvPr>
            <p:ph type="dt" sz="half" idx="10"/>
          </p:nvPr>
        </p:nvSpPr>
        <p:spPr/>
        <p:txBody>
          <a:bodyPr/>
          <a:lstStyle>
            <a:lvl1pPr>
              <a:defRPr/>
            </a:lvl1pPr>
          </a:lstStyle>
          <a:p>
            <a:pPr>
              <a:defRPr/>
            </a:pPr>
            <a:fld id="{5CE8259C-15A7-4306-90B5-70C182E77380}" type="datetime1">
              <a:rPr lang="it-IT"/>
              <a:pPr>
                <a:defRPr/>
              </a:pPr>
              <a:t>12/04/2022</a:t>
            </a:fld>
            <a:endParaRPr lang="it-IT"/>
          </a:p>
        </p:txBody>
      </p:sp>
      <p:sp>
        <p:nvSpPr>
          <p:cNvPr id="3" name="Segnaposto piè di pagina 2">
            <a:extLst>
              <a:ext uri="{FF2B5EF4-FFF2-40B4-BE49-F238E27FC236}">
                <a16:creationId xmlns:a16="http://schemas.microsoft.com/office/drawing/2014/main" id="{B53958B2-F7C7-4AD8-84AF-48DD9A19FCF0}"/>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22">
            <a:extLst>
              <a:ext uri="{FF2B5EF4-FFF2-40B4-BE49-F238E27FC236}">
                <a16:creationId xmlns:a16="http://schemas.microsoft.com/office/drawing/2014/main" id="{02384CB5-E56F-4182-8A40-41898525DB18}"/>
              </a:ext>
            </a:extLst>
          </p:cNvPr>
          <p:cNvSpPr>
            <a:spLocks noGrp="1"/>
          </p:cNvSpPr>
          <p:nvPr>
            <p:ph type="sldNum" sz="quarter" idx="12"/>
          </p:nvPr>
        </p:nvSpPr>
        <p:spPr/>
        <p:txBody>
          <a:bodyPr/>
          <a:lstStyle>
            <a:lvl1pPr>
              <a:defRPr/>
            </a:lvl1pPr>
          </a:lstStyle>
          <a:p>
            <a:fld id="{DFEAE17C-1E2A-4D56-875D-3BD1CFE42800}" type="slidenum">
              <a:rPr lang="it-IT" altLang="it-IT"/>
              <a:pPr/>
              <a:t>‹N›</a:t>
            </a:fld>
            <a:endParaRPr lang="it-IT" altLang="it-IT"/>
          </a:p>
        </p:txBody>
      </p:sp>
    </p:spTree>
    <p:extLst>
      <p:ext uri="{BB962C8B-B14F-4D97-AF65-F5344CB8AC3E}">
        <p14:creationId xmlns:p14="http://schemas.microsoft.com/office/powerpoint/2010/main" val="289252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D1E43ED-DAC7-4A68-A7FA-62089F069C02}"/>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ettangolo arrotondato 10">
            <a:extLst>
              <a:ext uri="{FF2B5EF4-FFF2-40B4-BE49-F238E27FC236}">
                <a16:creationId xmlns:a16="http://schemas.microsoft.com/office/drawing/2014/main" id="{DEAFF702-C82C-435B-BD6C-B9E1B05323A7}"/>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olo 1"/>
          <p:cNvSpPr>
            <a:spLocks noGrp="1"/>
          </p:cNvSpPr>
          <p:nvPr>
            <p:ph type="title"/>
          </p:nvPr>
        </p:nvSpPr>
        <p:spPr>
          <a:xfrm>
            <a:off x="914400" y="273050"/>
            <a:ext cx="7772400" cy="1143000"/>
          </a:xfrm>
        </p:spPr>
        <p:txBody>
          <a:bodyPr/>
          <a:lstStyle>
            <a:lvl1pPr algn="l">
              <a:buNone/>
              <a:defRPr sz="4000" b="0"/>
            </a:lvl1pPr>
          </a:lstStyle>
          <a:p>
            <a:r>
              <a:rPr lang="it-IT"/>
              <a:t>Fare clic per modificare lo stile del titolo</a:t>
            </a:r>
            <a:endParaRPr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1" name="Segnaposto contenuto 10"/>
          <p:cNvSpPr>
            <a:spLocks noGrp="1"/>
          </p:cNvSpPr>
          <p:nvPr>
            <p:ph sz="quarter" idx="1"/>
          </p:nvPr>
        </p:nvSpPr>
        <p:spPr>
          <a:xfrm>
            <a:off x="2971800" y="1600200"/>
            <a:ext cx="5715000" cy="4495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4">
            <a:extLst>
              <a:ext uri="{FF2B5EF4-FFF2-40B4-BE49-F238E27FC236}">
                <a16:creationId xmlns:a16="http://schemas.microsoft.com/office/drawing/2014/main" id="{1E7DA00B-61C3-4686-B1E0-E5F2786CC6DA}"/>
              </a:ext>
            </a:extLst>
          </p:cNvPr>
          <p:cNvSpPr>
            <a:spLocks noGrp="1"/>
          </p:cNvSpPr>
          <p:nvPr>
            <p:ph type="dt" sz="half" idx="10"/>
          </p:nvPr>
        </p:nvSpPr>
        <p:spPr/>
        <p:txBody>
          <a:bodyPr/>
          <a:lstStyle>
            <a:lvl1pPr>
              <a:defRPr/>
            </a:lvl1pPr>
          </a:lstStyle>
          <a:p>
            <a:pPr>
              <a:defRPr/>
            </a:pPr>
            <a:fld id="{B8FC8352-F703-4D03-BC84-5673E96496C3}" type="datetime1">
              <a:rPr lang="it-IT"/>
              <a:pPr>
                <a:defRPr/>
              </a:pPr>
              <a:t>12/04/2022</a:t>
            </a:fld>
            <a:endParaRPr lang="it-IT"/>
          </a:p>
        </p:txBody>
      </p:sp>
      <p:sp>
        <p:nvSpPr>
          <p:cNvPr id="8" name="Segnaposto piè di pagina 5">
            <a:extLst>
              <a:ext uri="{FF2B5EF4-FFF2-40B4-BE49-F238E27FC236}">
                <a16:creationId xmlns:a16="http://schemas.microsoft.com/office/drawing/2014/main" id="{03A69A03-115D-46CF-BF32-5BC0762138FF}"/>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6">
            <a:extLst>
              <a:ext uri="{FF2B5EF4-FFF2-40B4-BE49-F238E27FC236}">
                <a16:creationId xmlns:a16="http://schemas.microsoft.com/office/drawing/2014/main" id="{61120DEC-BD28-49DA-92DF-02E912DF34E5}"/>
              </a:ext>
            </a:extLst>
          </p:cNvPr>
          <p:cNvSpPr>
            <a:spLocks noGrp="1"/>
          </p:cNvSpPr>
          <p:nvPr>
            <p:ph type="sldNum" sz="quarter" idx="12"/>
          </p:nvPr>
        </p:nvSpPr>
        <p:spPr/>
        <p:txBody>
          <a:bodyPr/>
          <a:lstStyle>
            <a:lvl1pPr>
              <a:defRPr/>
            </a:lvl1pPr>
          </a:lstStyle>
          <a:p>
            <a:fld id="{6C8D516E-5509-476A-AF6E-7E43F91058E5}" type="slidenum">
              <a:rPr lang="it-IT" altLang="it-IT"/>
              <a:pPr/>
              <a:t>‹N›</a:t>
            </a:fld>
            <a:endParaRPr lang="it-IT" altLang="it-IT"/>
          </a:p>
        </p:txBody>
      </p:sp>
    </p:spTree>
    <p:extLst>
      <p:ext uri="{BB962C8B-B14F-4D97-AF65-F5344CB8AC3E}">
        <p14:creationId xmlns:p14="http://schemas.microsoft.com/office/powerpoint/2010/main" val="393020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8" name="Segnaposto contenuto 7"/>
          <p:cNvSpPr>
            <a:spLocks noGrp="1"/>
          </p:cNvSpPr>
          <p:nvPr>
            <p:ph sz="quarter" idx="1"/>
          </p:nvPr>
        </p:nvSpPr>
        <p:spPr>
          <a:xfrm>
            <a:off x="914400" y="1447800"/>
            <a:ext cx="777240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fld id="{26886751-2EFD-4F86-ADB4-53ED36154E88}" type="datetime1">
              <a:rPr lang="it-IT"/>
              <a:pPr>
                <a:defRPr/>
              </a:pPr>
              <a:t>12/04/2022</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458ABD16-0DAE-4233-ACA5-AC0527D0A5D2}" type="slidenum">
              <a:rPr lang="it-IT" altLang="it-IT"/>
              <a:pPr>
                <a:defRPr/>
              </a:pPr>
              <a:t>‹N›</a:t>
            </a:fld>
            <a:endParaRPr lang="it-IT" altLang="it-IT"/>
          </a:p>
        </p:txBody>
      </p:sp>
    </p:spTree>
    <p:extLst>
      <p:ext uri="{BB962C8B-B14F-4D97-AF65-F5344CB8AC3E}">
        <p14:creationId xmlns:p14="http://schemas.microsoft.com/office/powerpoint/2010/main" val="2950985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3CA87D31-3552-4907-8413-5FBB652AEF3E}"/>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ttangolo 5">
            <a:extLst>
              <a:ext uri="{FF2B5EF4-FFF2-40B4-BE49-F238E27FC236}">
                <a16:creationId xmlns:a16="http://schemas.microsoft.com/office/drawing/2014/main" id="{8340FE6E-0708-4C8C-A7EE-48B7B2C303FA}"/>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ttangolo 6">
            <a:extLst>
              <a:ext uri="{FF2B5EF4-FFF2-40B4-BE49-F238E27FC236}">
                <a16:creationId xmlns:a16="http://schemas.microsoft.com/office/drawing/2014/main" id="{418E467F-3CFF-44F2-AD49-85D990F62449}"/>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lang="it-IT"/>
              <a:t>Fare clic per modificare lo stile del titolo</a:t>
            </a:r>
            <a:endParaRPr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it-IT"/>
              <a:t>Fare clic per modificare stili del testo dello schema</a:t>
            </a:r>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8" name="Segnaposto data 4">
            <a:extLst>
              <a:ext uri="{FF2B5EF4-FFF2-40B4-BE49-F238E27FC236}">
                <a16:creationId xmlns:a16="http://schemas.microsoft.com/office/drawing/2014/main" id="{ABB2966A-E1CD-4182-B338-3257B5C07D55}"/>
              </a:ext>
            </a:extLst>
          </p:cNvPr>
          <p:cNvSpPr>
            <a:spLocks noGrp="1"/>
          </p:cNvSpPr>
          <p:nvPr>
            <p:ph type="dt" sz="half" idx="10"/>
          </p:nvPr>
        </p:nvSpPr>
        <p:spPr/>
        <p:txBody>
          <a:bodyPr/>
          <a:lstStyle>
            <a:lvl1pPr>
              <a:defRPr/>
            </a:lvl1pPr>
          </a:lstStyle>
          <a:p>
            <a:pPr>
              <a:defRPr/>
            </a:pPr>
            <a:fld id="{3150959E-FDCF-4FF4-8627-79ABBBB7F784}" type="datetime1">
              <a:rPr lang="it-IT"/>
              <a:pPr>
                <a:defRPr/>
              </a:pPr>
              <a:t>12/04/2022</a:t>
            </a:fld>
            <a:endParaRPr lang="it-IT"/>
          </a:p>
        </p:txBody>
      </p:sp>
      <p:sp>
        <p:nvSpPr>
          <p:cNvPr id="9" name="Segnaposto piè di pagina 5">
            <a:extLst>
              <a:ext uri="{FF2B5EF4-FFF2-40B4-BE49-F238E27FC236}">
                <a16:creationId xmlns:a16="http://schemas.microsoft.com/office/drawing/2014/main" id="{0ACCFBCF-226E-49E0-9805-E47072E7F629}"/>
              </a:ext>
            </a:extLst>
          </p:cNvPr>
          <p:cNvSpPr>
            <a:spLocks noGrp="1"/>
          </p:cNvSpPr>
          <p:nvPr>
            <p:ph type="ftr" sz="quarter" idx="11"/>
          </p:nvPr>
        </p:nvSpPr>
        <p:spPr>
          <a:xfrm>
            <a:off x="914400" y="6172200"/>
            <a:ext cx="3886200" cy="457200"/>
          </a:xfrm>
        </p:spPr>
        <p:txBody>
          <a:bodyPr/>
          <a:lstStyle>
            <a:lvl1pPr>
              <a:defRPr/>
            </a:lvl1pPr>
          </a:lstStyle>
          <a:p>
            <a:pPr>
              <a:defRPr/>
            </a:pPr>
            <a:endParaRPr lang="it-IT"/>
          </a:p>
        </p:txBody>
      </p:sp>
      <p:sp>
        <p:nvSpPr>
          <p:cNvPr id="10" name="Segnaposto numero diapositiva 6">
            <a:extLst>
              <a:ext uri="{FF2B5EF4-FFF2-40B4-BE49-F238E27FC236}">
                <a16:creationId xmlns:a16="http://schemas.microsoft.com/office/drawing/2014/main" id="{30109455-B873-40E8-8714-D77C6BE29123}"/>
              </a:ext>
            </a:extLst>
          </p:cNvPr>
          <p:cNvSpPr>
            <a:spLocks noGrp="1"/>
          </p:cNvSpPr>
          <p:nvPr>
            <p:ph type="sldNum" sz="quarter" idx="12"/>
          </p:nvPr>
        </p:nvSpPr>
        <p:spPr>
          <a:xfrm>
            <a:off x="146050" y="6208713"/>
            <a:ext cx="457200" cy="457200"/>
          </a:xfrm>
        </p:spPr>
        <p:txBody>
          <a:bodyPr/>
          <a:lstStyle>
            <a:lvl1pPr>
              <a:defRPr/>
            </a:lvl1pPr>
          </a:lstStyle>
          <a:p>
            <a:fld id="{248C2D60-247A-4593-ACCE-285B83783F31}" type="slidenum">
              <a:rPr lang="it-IT" altLang="it-IT"/>
              <a:pPr/>
              <a:t>‹N›</a:t>
            </a:fld>
            <a:endParaRPr lang="it-IT" altLang="it-IT"/>
          </a:p>
        </p:txBody>
      </p:sp>
    </p:spTree>
    <p:extLst>
      <p:ext uri="{BB962C8B-B14F-4D97-AF65-F5344CB8AC3E}">
        <p14:creationId xmlns:p14="http://schemas.microsoft.com/office/powerpoint/2010/main" val="752943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218C6040-E937-4415-82AB-7A3F15B0067B}"/>
              </a:ext>
            </a:extLst>
          </p:cNvPr>
          <p:cNvSpPr>
            <a:spLocks noGrp="1"/>
          </p:cNvSpPr>
          <p:nvPr>
            <p:ph type="dt" sz="half" idx="10"/>
          </p:nvPr>
        </p:nvSpPr>
        <p:spPr/>
        <p:txBody>
          <a:bodyPr/>
          <a:lstStyle>
            <a:lvl1pPr>
              <a:defRPr/>
            </a:lvl1pPr>
          </a:lstStyle>
          <a:p>
            <a:pPr>
              <a:defRPr/>
            </a:pPr>
            <a:fld id="{194D09EC-96B1-4E04-BE2F-F34768B42BF1}" type="datetime1">
              <a:rPr lang="it-IT"/>
              <a:pPr>
                <a:defRPr/>
              </a:pPr>
              <a:t>12/04/2022</a:t>
            </a:fld>
            <a:endParaRPr lang="it-IT"/>
          </a:p>
        </p:txBody>
      </p:sp>
      <p:sp>
        <p:nvSpPr>
          <p:cNvPr id="5" name="Segnaposto piè di pagina 2">
            <a:extLst>
              <a:ext uri="{FF2B5EF4-FFF2-40B4-BE49-F238E27FC236}">
                <a16:creationId xmlns:a16="http://schemas.microsoft.com/office/drawing/2014/main" id="{38A6F66A-200D-4009-A09C-9BE010F214D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DEC4ADB2-109D-44CE-BDCD-D7D5827D8046}"/>
              </a:ext>
            </a:extLst>
          </p:cNvPr>
          <p:cNvSpPr>
            <a:spLocks noGrp="1"/>
          </p:cNvSpPr>
          <p:nvPr>
            <p:ph type="sldNum" sz="quarter" idx="12"/>
          </p:nvPr>
        </p:nvSpPr>
        <p:spPr/>
        <p:txBody>
          <a:bodyPr/>
          <a:lstStyle>
            <a:lvl1pPr>
              <a:defRPr/>
            </a:lvl1pPr>
          </a:lstStyle>
          <a:p>
            <a:fld id="{1F609D09-E2D9-45EB-9AE0-0A26FF03B79C}" type="slidenum">
              <a:rPr lang="it-IT" altLang="it-IT"/>
              <a:pPr/>
              <a:t>‹N›</a:t>
            </a:fld>
            <a:endParaRPr lang="it-IT" altLang="it-IT"/>
          </a:p>
        </p:txBody>
      </p:sp>
    </p:spTree>
    <p:extLst>
      <p:ext uri="{BB962C8B-B14F-4D97-AF65-F5344CB8AC3E}">
        <p14:creationId xmlns:p14="http://schemas.microsoft.com/office/powerpoint/2010/main" val="376796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a:extLst>
              <a:ext uri="{FF2B5EF4-FFF2-40B4-BE49-F238E27FC236}">
                <a16:creationId xmlns:a16="http://schemas.microsoft.com/office/drawing/2014/main" id="{7ADF37C0-CFF1-4137-A014-7892F7BDF111}"/>
              </a:ext>
            </a:extLst>
          </p:cNvPr>
          <p:cNvSpPr>
            <a:spLocks noGrp="1"/>
          </p:cNvSpPr>
          <p:nvPr>
            <p:ph type="dt" sz="half" idx="10"/>
          </p:nvPr>
        </p:nvSpPr>
        <p:spPr/>
        <p:txBody>
          <a:bodyPr/>
          <a:lstStyle>
            <a:lvl1pPr>
              <a:defRPr/>
            </a:lvl1pPr>
          </a:lstStyle>
          <a:p>
            <a:pPr>
              <a:defRPr/>
            </a:pPr>
            <a:fld id="{7AD4C92F-D610-4B80-A1A3-8AA129968512}" type="datetime1">
              <a:rPr lang="it-IT"/>
              <a:pPr>
                <a:defRPr/>
              </a:pPr>
              <a:t>12/04/2022</a:t>
            </a:fld>
            <a:endParaRPr lang="it-IT"/>
          </a:p>
        </p:txBody>
      </p:sp>
      <p:sp>
        <p:nvSpPr>
          <p:cNvPr id="5" name="Segnaposto piè di pagina 2">
            <a:extLst>
              <a:ext uri="{FF2B5EF4-FFF2-40B4-BE49-F238E27FC236}">
                <a16:creationId xmlns:a16="http://schemas.microsoft.com/office/drawing/2014/main" id="{F271B36B-8005-4A4D-BA55-B5A1EE5E77B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22">
            <a:extLst>
              <a:ext uri="{FF2B5EF4-FFF2-40B4-BE49-F238E27FC236}">
                <a16:creationId xmlns:a16="http://schemas.microsoft.com/office/drawing/2014/main" id="{7D333F6F-8665-4DEE-AC3A-AE2707AAE369}"/>
              </a:ext>
            </a:extLst>
          </p:cNvPr>
          <p:cNvSpPr>
            <a:spLocks noGrp="1"/>
          </p:cNvSpPr>
          <p:nvPr>
            <p:ph type="sldNum" sz="quarter" idx="12"/>
          </p:nvPr>
        </p:nvSpPr>
        <p:spPr/>
        <p:txBody>
          <a:bodyPr/>
          <a:lstStyle>
            <a:lvl1pPr>
              <a:defRPr/>
            </a:lvl1pPr>
          </a:lstStyle>
          <a:p>
            <a:fld id="{7BD351D3-9D97-46F2-B5A1-191E9C0B15FC}" type="slidenum">
              <a:rPr lang="it-IT" altLang="it-IT"/>
              <a:pPr/>
              <a:t>‹N›</a:t>
            </a:fld>
            <a:endParaRPr lang="it-IT" altLang="it-IT"/>
          </a:p>
        </p:txBody>
      </p:sp>
    </p:spTree>
    <p:extLst>
      <p:ext uri="{BB962C8B-B14F-4D97-AF65-F5344CB8AC3E}">
        <p14:creationId xmlns:p14="http://schemas.microsoft.com/office/powerpoint/2010/main" val="120188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ettangolo arrotondato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tangolo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tangolo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ttangolo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olo 1"/>
          <p:cNvSpPr>
            <a:spLocks noGrp="1"/>
          </p:cNvSpPr>
          <p:nvPr>
            <p:ph type="title"/>
          </p:nvPr>
        </p:nvSpPr>
        <p:spPr>
          <a:xfrm>
            <a:off x="722313" y="952500"/>
            <a:ext cx="7772400" cy="1362075"/>
          </a:xfrm>
        </p:spPr>
        <p:txBody>
          <a:bodyPr/>
          <a:lstStyle>
            <a:lvl1pPr algn="l">
              <a:buNone/>
              <a:defRPr sz="4000" b="0" cap="none"/>
            </a:lvl1pPr>
          </a:lstStyle>
          <a:p>
            <a:r>
              <a:rPr lang="it-IT"/>
              <a:t>Fare clic per modificare lo stile del titolo</a:t>
            </a:r>
            <a:endParaRPr lang="en-US"/>
          </a:p>
        </p:txBody>
      </p:sp>
      <p:sp>
        <p:nvSpPr>
          <p:cNvPr id="3" name="Segnaposto testo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9" name="Segnaposto data 3"/>
          <p:cNvSpPr>
            <a:spLocks noGrp="1"/>
          </p:cNvSpPr>
          <p:nvPr>
            <p:ph type="dt" sz="half" idx="10"/>
          </p:nvPr>
        </p:nvSpPr>
        <p:spPr/>
        <p:txBody>
          <a:bodyPr/>
          <a:lstStyle>
            <a:lvl1pPr>
              <a:defRPr/>
            </a:lvl1pPr>
          </a:lstStyle>
          <a:p>
            <a:pPr>
              <a:defRPr/>
            </a:pPr>
            <a:fld id="{B6D75FB3-7568-46A7-81E3-BD9029886A07}" type="datetime1">
              <a:rPr lang="it-IT"/>
              <a:pPr>
                <a:defRPr/>
              </a:pPr>
              <a:t>12/04/2022</a:t>
            </a:fld>
            <a:endParaRPr lang="it-IT"/>
          </a:p>
        </p:txBody>
      </p:sp>
      <p:sp>
        <p:nvSpPr>
          <p:cNvPr id="10" name="Segnaposto piè di pagina 4"/>
          <p:cNvSpPr>
            <a:spLocks noGrp="1"/>
          </p:cNvSpPr>
          <p:nvPr>
            <p:ph type="ftr" sz="quarter" idx="11"/>
          </p:nvPr>
        </p:nvSpPr>
        <p:spPr>
          <a:xfrm>
            <a:off x="800100" y="6172200"/>
            <a:ext cx="4000500" cy="457200"/>
          </a:xfrm>
        </p:spPr>
        <p:txBody>
          <a:bodyPr/>
          <a:lstStyle>
            <a:lvl1pPr>
              <a:defRPr/>
            </a:lvl1pPr>
          </a:lstStyle>
          <a:p>
            <a:pPr>
              <a:defRPr/>
            </a:pPr>
            <a:endParaRPr lang="it-IT"/>
          </a:p>
        </p:txBody>
      </p:sp>
      <p:sp>
        <p:nvSpPr>
          <p:cNvPr id="11" name="Segnaposto numero diapositiva 5"/>
          <p:cNvSpPr>
            <a:spLocks noGrp="1"/>
          </p:cNvSpPr>
          <p:nvPr>
            <p:ph type="sldNum" sz="quarter" idx="12"/>
          </p:nvPr>
        </p:nvSpPr>
        <p:spPr>
          <a:xfrm>
            <a:off x="146050" y="6208713"/>
            <a:ext cx="457200" cy="457200"/>
          </a:xfrm>
        </p:spPr>
        <p:txBody>
          <a:bodyPr/>
          <a:lstStyle>
            <a:lvl1pPr>
              <a:defRPr smtClean="0"/>
            </a:lvl1pPr>
          </a:lstStyle>
          <a:p>
            <a:pPr>
              <a:defRPr/>
            </a:pPr>
            <a:fld id="{E6BE580F-810C-4715-8A28-526F98AF34FF}" type="slidenum">
              <a:rPr lang="it-IT" altLang="it-IT"/>
              <a:pPr>
                <a:defRPr/>
              </a:pPr>
              <a:t>‹N›</a:t>
            </a:fld>
            <a:endParaRPr lang="it-IT" altLang="it-IT"/>
          </a:p>
        </p:txBody>
      </p:sp>
    </p:spTree>
    <p:extLst>
      <p:ext uri="{BB962C8B-B14F-4D97-AF65-F5344CB8AC3E}">
        <p14:creationId xmlns:p14="http://schemas.microsoft.com/office/powerpoint/2010/main" val="37980564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9" name="Segnaposto contenuto 8"/>
          <p:cNvSpPr>
            <a:spLocks noGrp="1"/>
          </p:cNvSpPr>
          <p:nvPr>
            <p:ph sz="quarter" idx="1"/>
          </p:nvPr>
        </p:nvSpPr>
        <p:spPr>
          <a:xfrm>
            <a:off x="914400" y="1447800"/>
            <a:ext cx="374904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egnaposto contenuto 10"/>
          <p:cNvSpPr>
            <a:spLocks noGrp="1"/>
          </p:cNvSpPr>
          <p:nvPr>
            <p:ph sz="quarter" idx="2"/>
          </p:nvPr>
        </p:nvSpPr>
        <p:spPr>
          <a:xfrm>
            <a:off x="4933950" y="1447800"/>
            <a:ext cx="374904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p:cNvSpPr>
            <a:spLocks noGrp="1"/>
          </p:cNvSpPr>
          <p:nvPr>
            <p:ph type="dt" sz="half" idx="10"/>
          </p:nvPr>
        </p:nvSpPr>
        <p:spPr/>
        <p:txBody>
          <a:bodyPr/>
          <a:lstStyle>
            <a:lvl1pPr>
              <a:defRPr/>
            </a:lvl1pPr>
          </a:lstStyle>
          <a:p>
            <a:pPr>
              <a:defRPr/>
            </a:pPr>
            <a:fld id="{7D2F716E-AC2D-4E22-9AF0-1A7FC0571CDF}" type="datetime1">
              <a:rPr lang="it-IT"/>
              <a:pPr>
                <a:defRPr/>
              </a:pPr>
              <a:t>12/04/2022</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42253A5C-E89E-42A1-857B-8BE72D7C3035}" type="slidenum">
              <a:rPr lang="it-IT" altLang="it-IT"/>
              <a:pPr>
                <a:defRPr/>
              </a:pPr>
              <a:t>‹N›</a:t>
            </a:fld>
            <a:endParaRPr lang="it-IT" altLang="it-IT"/>
          </a:p>
        </p:txBody>
      </p:sp>
    </p:spTree>
    <p:extLst>
      <p:ext uri="{BB962C8B-B14F-4D97-AF65-F5344CB8AC3E}">
        <p14:creationId xmlns:p14="http://schemas.microsoft.com/office/powerpoint/2010/main" val="42415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11" name="Segnaposto contenuto 10"/>
          <p:cNvSpPr>
            <a:spLocks noGrp="1"/>
          </p:cNvSpPr>
          <p:nvPr>
            <p:ph sz="half" idx="2"/>
          </p:nvPr>
        </p:nvSpPr>
        <p:spPr>
          <a:xfrm>
            <a:off x="914400" y="2247900"/>
            <a:ext cx="3733800" cy="3886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half" idx="4"/>
          </p:nvPr>
        </p:nvSpPr>
        <p:spPr>
          <a:xfrm>
            <a:off x="4953000" y="2247900"/>
            <a:ext cx="3733800" cy="3886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13"/>
          <p:cNvSpPr>
            <a:spLocks noGrp="1"/>
          </p:cNvSpPr>
          <p:nvPr>
            <p:ph type="dt" sz="half" idx="10"/>
          </p:nvPr>
        </p:nvSpPr>
        <p:spPr/>
        <p:txBody>
          <a:bodyPr/>
          <a:lstStyle>
            <a:lvl1pPr>
              <a:defRPr/>
            </a:lvl1pPr>
          </a:lstStyle>
          <a:p>
            <a:pPr>
              <a:defRPr/>
            </a:pPr>
            <a:fld id="{FDB3F188-C02A-486A-B239-E4021B2CB347}" type="datetime1">
              <a:rPr lang="it-IT"/>
              <a:pPr>
                <a:defRPr/>
              </a:pPr>
              <a:t>12/04/2022</a:t>
            </a:fld>
            <a:endParaRPr lang="it-IT"/>
          </a:p>
        </p:txBody>
      </p:sp>
      <p:sp>
        <p:nvSpPr>
          <p:cNvPr id="8" name="Segnaposto piè di pagina 2"/>
          <p:cNvSpPr>
            <a:spLocks noGrp="1"/>
          </p:cNvSpPr>
          <p:nvPr>
            <p:ph type="ftr" sz="quarter" idx="11"/>
          </p:nvPr>
        </p:nvSpPr>
        <p:spPr/>
        <p:txBody>
          <a:bodyPr/>
          <a:lstStyle>
            <a:lvl1pPr>
              <a:defRPr/>
            </a:lvl1pPr>
          </a:lstStyle>
          <a:p>
            <a:pPr>
              <a:defRPr/>
            </a:pPr>
            <a:endParaRPr lang="it-IT"/>
          </a:p>
        </p:txBody>
      </p:sp>
      <p:sp>
        <p:nvSpPr>
          <p:cNvPr id="9" name="Segnaposto numero diapositiva 22"/>
          <p:cNvSpPr>
            <a:spLocks noGrp="1"/>
          </p:cNvSpPr>
          <p:nvPr>
            <p:ph type="sldNum" sz="quarter" idx="12"/>
          </p:nvPr>
        </p:nvSpPr>
        <p:spPr/>
        <p:txBody>
          <a:bodyPr/>
          <a:lstStyle>
            <a:lvl1pPr>
              <a:defRPr/>
            </a:lvl1pPr>
          </a:lstStyle>
          <a:p>
            <a:pPr>
              <a:defRPr/>
            </a:pPr>
            <a:fld id="{F095DA68-52A9-4696-9DC5-E0DEEA7D7A1C}" type="slidenum">
              <a:rPr lang="it-IT" altLang="it-IT"/>
              <a:pPr>
                <a:defRPr/>
              </a:pPr>
              <a:t>‹N›</a:t>
            </a:fld>
            <a:endParaRPr lang="it-IT" altLang="it-IT"/>
          </a:p>
        </p:txBody>
      </p:sp>
    </p:spTree>
    <p:extLst>
      <p:ext uri="{BB962C8B-B14F-4D97-AF65-F5344CB8AC3E}">
        <p14:creationId xmlns:p14="http://schemas.microsoft.com/office/powerpoint/2010/main" val="89575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fld id="{CFEDE8BF-C4EE-44E7-B8FE-083FA4EE38BF}" type="datetime1">
              <a:rPr lang="it-IT"/>
              <a:pPr>
                <a:defRPr/>
              </a:pPr>
              <a:t>12/04/2022</a:t>
            </a:fld>
            <a:endParaRPr lang="it-IT"/>
          </a:p>
        </p:txBody>
      </p:sp>
      <p:sp>
        <p:nvSpPr>
          <p:cNvPr id="4" name="Segnaposto piè di pagina 2"/>
          <p:cNvSpPr>
            <a:spLocks noGrp="1"/>
          </p:cNvSpPr>
          <p:nvPr>
            <p:ph type="ftr" sz="quarter" idx="11"/>
          </p:nvPr>
        </p:nvSpPr>
        <p:spPr/>
        <p:txBody>
          <a:bodyPr/>
          <a:lstStyle>
            <a:lvl1pPr>
              <a:defRPr/>
            </a:lvl1pPr>
          </a:lstStyle>
          <a:p>
            <a:pPr>
              <a:defRPr/>
            </a:pPr>
            <a:endParaRPr lang="it-IT"/>
          </a:p>
        </p:txBody>
      </p:sp>
      <p:sp>
        <p:nvSpPr>
          <p:cNvPr id="5" name="Segnaposto numero diapositiva 22"/>
          <p:cNvSpPr>
            <a:spLocks noGrp="1"/>
          </p:cNvSpPr>
          <p:nvPr>
            <p:ph type="sldNum" sz="quarter" idx="12"/>
          </p:nvPr>
        </p:nvSpPr>
        <p:spPr/>
        <p:txBody>
          <a:bodyPr/>
          <a:lstStyle>
            <a:lvl1pPr>
              <a:defRPr/>
            </a:lvl1pPr>
          </a:lstStyle>
          <a:p>
            <a:pPr>
              <a:defRPr/>
            </a:pPr>
            <a:fld id="{4D18B1AF-67EC-4A32-A2C9-DF5C5D75E217}" type="slidenum">
              <a:rPr lang="it-IT" altLang="it-IT"/>
              <a:pPr>
                <a:defRPr/>
              </a:pPr>
              <a:t>‹N›</a:t>
            </a:fld>
            <a:endParaRPr lang="it-IT" altLang="it-IT"/>
          </a:p>
        </p:txBody>
      </p:sp>
    </p:spTree>
    <p:extLst>
      <p:ext uri="{BB962C8B-B14F-4D97-AF65-F5344CB8AC3E}">
        <p14:creationId xmlns:p14="http://schemas.microsoft.com/office/powerpoint/2010/main" val="172361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3"/>
          <p:cNvSpPr>
            <a:spLocks noGrp="1"/>
          </p:cNvSpPr>
          <p:nvPr>
            <p:ph type="dt" sz="half" idx="10"/>
          </p:nvPr>
        </p:nvSpPr>
        <p:spPr/>
        <p:txBody>
          <a:bodyPr/>
          <a:lstStyle>
            <a:lvl1pPr>
              <a:defRPr/>
            </a:lvl1pPr>
          </a:lstStyle>
          <a:p>
            <a:pPr>
              <a:defRPr/>
            </a:pPr>
            <a:fld id="{E019549B-8CD8-463D-A02B-97B28351328F}" type="datetime1">
              <a:rPr lang="it-IT"/>
              <a:pPr>
                <a:defRPr/>
              </a:pPr>
              <a:t>12/04/2022</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22"/>
          <p:cNvSpPr>
            <a:spLocks noGrp="1"/>
          </p:cNvSpPr>
          <p:nvPr>
            <p:ph type="sldNum" sz="quarter" idx="12"/>
          </p:nvPr>
        </p:nvSpPr>
        <p:spPr/>
        <p:txBody>
          <a:bodyPr/>
          <a:lstStyle>
            <a:lvl1pPr>
              <a:defRPr/>
            </a:lvl1pPr>
          </a:lstStyle>
          <a:p>
            <a:pPr>
              <a:defRPr/>
            </a:pPr>
            <a:fld id="{BC45399A-1E64-4093-8A27-5C8C5FDA2963}" type="slidenum">
              <a:rPr lang="it-IT" altLang="it-IT"/>
              <a:pPr>
                <a:defRPr/>
              </a:pPr>
              <a:t>‹N›</a:t>
            </a:fld>
            <a:endParaRPr lang="it-IT" altLang="it-IT"/>
          </a:p>
        </p:txBody>
      </p:sp>
    </p:spTree>
    <p:extLst>
      <p:ext uri="{BB962C8B-B14F-4D97-AF65-F5344CB8AC3E}">
        <p14:creationId xmlns:p14="http://schemas.microsoft.com/office/powerpoint/2010/main" val="97202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ttangolo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ettangolo arrotondato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olo 1"/>
          <p:cNvSpPr>
            <a:spLocks noGrp="1"/>
          </p:cNvSpPr>
          <p:nvPr>
            <p:ph type="title"/>
          </p:nvPr>
        </p:nvSpPr>
        <p:spPr>
          <a:xfrm>
            <a:off x="914400" y="273050"/>
            <a:ext cx="7772400" cy="1143000"/>
          </a:xfrm>
        </p:spPr>
        <p:txBody>
          <a:bodyPr/>
          <a:lstStyle>
            <a:lvl1pPr algn="l">
              <a:buNone/>
              <a:defRPr sz="4000" b="0"/>
            </a:lvl1pPr>
          </a:lstStyle>
          <a:p>
            <a:r>
              <a:rPr lang="it-IT"/>
              <a:t>Fare clic per modificare lo stile del titolo</a:t>
            </a:r>
            <a:endParaRPr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1" name="Segnaposto contenuto 10"/>
          <p:cNvSpPr>
            <a:spLocks noGrp="1"/>
          </p:cNvSpPr>
          <p:nvPr>
            <p:ph sz="quarter" idx="1"/>
          </p:nvPr>
        </p:nvSpPr>
        <p:spPr>
          <a:xfrm>
            <a:off x="2971800" y="1600200"/>
            <a:ext cx="5715000" cy="4495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4"/>
          <p:cNvSpPr>
            <a:spLocks noGrp="1"/>
          </p:cNvSpPr>
          <p:nvPr>
            <p:ph type="dt" sz="half" idx="10"/>
          </p:nvPr>
        </p:nvSpPr>
        <p:spPr/>
        <p:txBody>
          <a:bodyPr/>
          <a:lstStyle>
            <a:lvl1pPr>
              <a:defRPr/>
            </a:lvl1pPr>
          </a:lstStyle>
          <a:p>
            <a:pPr>
              <a:defRPr/>
            </a:pPr>
            <a:fld id="{F4DE5800-72FF-4BCC-98EF-18CF71B68D95}" type="datetime1">
              <a:rPr lang="it-IT"/>
              <a:pPr>
                <a:defRPr/>
              </a:pPr>
              <a:t>12/04/2022</a:t>
            </a:fld>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smtClean="0"/>
            </a:lvl1pPr>
          </a:lstStyle>
          <a:p>
            <a:pPr>
              <a:defRPr/>
            </a:pPr>
            <a:fld id="{AE477B1C-E041-4F5C-8EBF-D0C7731AA038}" type="slidenum">
              <a:rPr lang="it-IT" altLang="it-IT"/>
              <a:pPr>
                <a:defRPr/>
              </a:pPr>
              <a:t>‹N›</a:t>
            </a:fld>
            <a:endParaRPr lang="it-IT" altLang="it-IT"/>
          </a:p>
        </p:txBody>
      </p:sp>
    </p:spTree>
    <p:extLst>
      <p:ext uri="{BB962C8B-B14F-4D97-AF65-F5344CB8AC3E}">
        <p14:creationId xmlns:p14="http://schemas.microsoft.com/office/powerpoint/2010/main" val="189862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tangolo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tangolo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lang="it-IT"/>
              <a:t>Fare clic per modificare lo stile del titolo</a:t>
            </a:r>
            <a:endParaRPr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it-IT"/>
              <a:t>Fare clic per modificare stili del testo dello schema</a:t>
            </a:r>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8" name="Segnaposto data 4"/>
          <p:cNvSpPr>
            <a:spLocks noGrp="1"/>
          </p:cNvSpPr>
          <p:nvPr>
            <p:ph type="dt" sz="half" idx="10"/>
          </p:nvPr>
        </p:nvSpPr>
        <p:spPr/>
        <p:txBody>
          <a:bodyPr/>
          <a:lstStyle>
            <a:lvl1pPr>
              <a:defRPr/>
            </a:lvl1pPr>
          </a:lstStyle>
          <a:p>
            <a:pPr>
              <a:defRPr/>
            </a:pPr>
            <a:fld id="{170D66BB-9A1C-4449-AB32-AC1D3A72344C}" type="datetime1">
              <a:rPr lang="it-IT"/>
              <a:pPr>
                <a:defRPr/>
              </a:pPr>
              <a:t>12/04/2022</a:t>
            </a:fld>
            <a:endParaRPr lang="it-IT"/>
          </a:p>
        </p:txBody>
      </p:sp>
      <p:sp>
        <p:nvSpPr>
          <p:cNvPr id="9" name="Segnaposto piè di pagina 5"/>
          <p:cNvSpPr>
            <a:spLocks noGrp="1"/>
          </p:cNvSpPr>
          <p:nvPr>
            <p:ph type="ftr" sz="quarter" idx="11"/>
          </p:nvPr>
        </p:nvSpPr>
        <p:spPr>
          <a:xfrm>
            <a:off x="914400" y="6172200"/>
            <a:ext cx="3886200" cy="457200"/>
          </a:xfrm>
        </p:spPr>
        <p:txBody>
          <a:bodyPr/>
          <a:lstStyle>
            <a:lvl1pPr>
              <a:defRPr/>
            </a:lvl1pPr>
          </a:lstStyle>
          <a:p>
            <a:pPr>
              <a:defRPr/>
            </a:pPr>
            <a:endParaRPr lang="it-IT"/>
          </a:p>
        </p:txBody>
      </p:sp>
      <p:sp>
        <p:nvSpPr>
          <p:cNvPr id="10" name="Segnaposto numero diapositiva 6"/>
          <p:cNvSpPr>
            <a:spLocks noGrp="1"/>
          </p:cNvSpPr>
          <p:nvPr>
            <p:ph type="sldNum" sz="quarter" idx="12"/>
          </p:nvPr>
        </p:nvSpPr>
        <p:spPr>
          <a:xfrm>
            <a:off x="146050" y="6208713"/>
            <a:ext cx="457200" cy="457200"/>
          </a:xfrm>
        </p:spPr>
        <p:txBody>
          <a:bodyPr/>
          <a:lstStyle>
            <a:lvl1pPr>
              <a:defRPr smtClean="0"/>
            </a:lvl1pPr>
          </a:lstStyle>
          <a:p>
            <a:pPr>
              <a:defRPr/>
            </a:pPr>
            <a:fld id="{3D24CC70-CF9C-4D30-8C31-49F4D663E4E7}" type="slidenum">
              <a:rPr lang="it-IT" altLang="it-IT"/>
              <a:pPr>
                <a:defRPr/>
              </a:pPr>
              <a:t>‹N›</a:t>
            </a:fld>
            <a:endParaRPr lang="it-IT" altLang="it-IT"/>
          </a:p>
        </p:txBody>
      </p:sp>
    </p:spTree>
    <p:extLst>
      <p:ext uri="{BB962C8B-B14F-4D97-AF65-F5344CB8AC3E}">
        <p14:creationId xmlns:p14="http://schemas.microsoft.com/office/powerpoint/2010/main" val="246070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ettangolo arrotondato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Segnaposto titolo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it-IT" altLang="it-IT"/>
              <a:t>Fare clic per modificare lo stile del titolo</a:t>
            </a:r>
            <a:endParaRPr lang="en-US" altLang="it-IT"/>
          </a:p>
        </p:txBody>
      </p:sp>
      <p:sp>
        <p:nvSpPr>
          <p:cNvPr id="1029" name="Segnaposto testo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60582A09-A9BE-4D6E-A780-219E0865F4C2}" type="datetime1">
              <a:rPr lang="it-IT"/>
              <a:pPr>
                <a:defRPr/>
              </a:pPr>
              <a:t>12/04/2022</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it-IT"/>
          </a:p>
        </p:txBody>
      </p:sp>
      <p:sp>
        <p:nvSpPr>
          <p:cNvPr id="23" name="Segnaposto numero diapositiva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5AC82D83-05C3-4818-A9CA-2D5813EBBCE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957" r:id="rId1"/>
    <p:sldLayoutId id="2147484943" r:id="rId2"/>
    <p:sldLayoutId id="2147484958" r:id="rId3"/>
    <p:sldLayoutId id="2147484944" r:id="rId4"/>
    <p:sldLayoutId id="2147484945" r:id="rId5"/>
    <p:sldLayoutId id="2147484946" r:id="rId6"/>
    <p:sldLayoutId id="2147484947" r:id="rId7"/>
    <p:sldLayoutId id="2147484959" r:id="rId8"/>
    <p:sldLayoutId id="2147484960" r:id="rId9"/>
    <p:sldLayoutId id="2147484948" r:id="rId10"/>
    <p:sldLayoutId id="2147484949"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08F78DF4-1241-4A81-A811-74A900534B49}"/>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ettangolo arrotondato 7">
            <a:extLst>
              <a:ext uri="{FF2B5EF4-FFF2-40B4-BE49-F238E27FC236}">
                <a16:creationId xmlns:a16="http://schemas.microsoft.com/office/drawing/2014/main" id="{6C4DAD32-3F0E-47EC-8105-C262E53F9708}"/>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Segnaposto titolo 21">
            <a:extLst>
              <a:ext uri="{FF2B5EF4-FFF2-40B4-BE49-F238E27FC236}">
                <a16:creationId xmlns:a16="http://schemas.microsoft.com/office/drawing/2014/main" id="{833019EB-24AB-443C-AEE1-D9915259EE13}"/>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it-IT" altLang="it-IT"/>
              <a:t>Fare clic per modificare lo stile del titolo</a:t>
            </a:r>
            <a:endParaRPr lang="en-US" altLang="it-IT"/>
          </a:p>
        </p:txBody>
      </p:sp>
      <p:sp>
        <p:nvSpPr>
          <p:cNvPr id="2053" name="Segnaposto testo 12">
            <a:extLst>
              <a:ext uri="{FF2B5EF4-FFF2-40B4-BE49-F238E27FC236}">
                <a16:creationId xmlns:a16="http://schemas.microsoft.com/office/drawing/2014/main" id="{6258A7F9-821C-4231-A5F8-BDEBD63CF368}"/>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a:extLst>
              <a:ext uri="{FF2B5EF4-FFF2-40B4-BE49-F238E27FC236}">
                <a16:creationId xmlns:a16="http://schemas.microsoft.com/office/drawing/2014/main" id="{750816BB-AD37-4FA3-91E7-9CEC6C303854}"/>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a:defRPr/>
            </a:pPr>
            <a:fld id="{8CA2E236-93E6-4321-8184-D9A25EA437BD}" type="datetime1">
              <a:rPr lang="it-IT"/>
              <a:pPr>
                <a:defRPr/>
              </a:pPr>
              <a:t>12/04/2022</a:t>
            </a:fld>
            <a:endParaRPr lang="it-IT"/>
          </a:p>
        </p:txBody>
      </p:sp>
      <p:sp>
        <p:nvSpPr>
          <p:cNvPr id="3" name="Segnaposto piè di pagina 2">
            <a:extLst>
              <a:ext uri="{FF2B5EF4-FFF2-40B4-BE49-F238E27FC236}">
                <a16:creationId xmlns:a16="http://schemas.microsoft.com/office/drawing/2014/main" id="{E9722D81-F436-497A-B235-B2D8780B8ADA}"/>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it-IT"/>
          </a:p>
        </p:txBody>
      </p:sp>
      <p:sp>
        <p:nvSpPr>
          <p:cNvPr id="23" name="Segnaposto numero diapositiva 22">
            <a:extLst>
              <a:ext uri="{FF2B5EF4-FFF2-40B4-BE49-F238E27FC236}">
                <a16:creationId xmlns:a16="http://schemas.microsoft.com/office/drawing/2014/main" id="{EA409681-D1D2-4154-89D8-17ABCEBE1198}"/>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2A069E7A-B519-480A-A835-91367A051219}" type="slidenum">
              <a:rPr lang="it-IT" altLang="it-IT"/>
              <a:pPr/>
              <a:t>‹N›</a:t>
            </a:fld>
            <a:endParaRPr lang="it-IT" altLang="it-IT"/>
          </a:p>
        </p:txBody>
      </p:sp>
    </p:spTree>
    <p:extLst>
      <p:ext uri="{BB962C8B-B14F-4D97-AF65-F5344CB8AC3E}">
        <p14:creationId xmlns:p14="http://schemas.microsoft.com/office/powerpoint/2010/main" val="3940199746"/>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ctrTitle"/>
          </p:nvPr>
        </p:nvSpPr>
        <p:spPr>
          <a:xfrm>
            <a:off x="555625" y="1052736"/>
            <a:ext cx="8229600" cy="2447602"/>
          </a:xfrm>
        </p:spPr>
        <p:txBody>
          <a:bodyPr/>
          <a:lstStyle/>
          <a:p>
            <a:pPr eaLnBrk="1" hangingPunct="1"/>
            <a:r>
              <a:rPr lang="it-IT" altLang="it-IT" sz="2400" dirty="0"/>
              <a:t>Il Sistema dei Servizi Sociali del Comune di Genova</a:t>
            </a:r>
            <a:r>
              <a:rPr lang="it-IT" altLang="it-IT" sz="5400" dirty="0"/>
              <a:t/>
            </a:r>
            <a:br>
              <a:rPr lang="it-IT" altLang="it-IT" sz="5400" dirty="0"/>
            </a:br>
            <a:r>
              <a:rPr lang="it-IT" altLang="it-IT" sz="1800" dirty="0"/>
              <a:t>dati di sintesi</a:t>
            </a:r>
            <a:br>
              <a:rPr lang="it-IT" altLang="it-IT" sz="1800" dirty="0"/>
            </a:br>
            <a:r>
              <a:rPr lang="it-IT" altLang="it-IT" sz="1800" dirty="0"/>
              <a:t/>
            </a:r>
            <a:br>
              <a:rPr lang="it-IT" altLang="it-IT" sz="1800" dirty="0"/>
            </a:br>
            <a:r>
              <a:rPr lang="it-IT" altLang="it-IT" sz="1400" dirty="0"/>
              <a:t>Azioni, beneficiari, risorse</a:t>
            </a:r>
            <a:br>
              <a:rPr lang="it-IT" altLang="it-IT" sz="1400" dirty="0"/>
            </a:br>
            <a:r>
              <a:rPr lang="it-IT" altLang="it-IT" sz="1400" dirty="0"/>
              <a:t>anno 2021</a:t>
            </a:r>
          </a:p>
        </p:txBody>
      </p:sp>
      <p:sp>
        <p:nvSpPr>
          <p:cNvPr id="14339" name="Segnaposto numero diapositiva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B8A95D16-58C0-4EA0-964F-D6BD42E594DD}" type="slidenum">
              <a:rPr lang="it-IT" altLang="it-IT" sz="1400">
                <a:solidFill>
                  <a:srgbClr val="FFFFFF"/>
                </a:solidFill>
                <a:latin typeface="Franklin Gothic Book" panose="020B0503020102020204" pitchFamily="34" charset="0"/>
              </a:rPr>
              <a:pPr>
                <a:spcBef>
                  <a:spcPct val="0"/>
                </a:spcBef>
                <a:buClrTx/>
                <a:buSzTx/>
                <a:buFontTx/>
                <a:buNone/>
              </a:pPr>
              <a:t>1</a:t>
            </a:fld>
            <a:endParaRPr lang="it-IT" altLang="it-IT" sz="1400">
              <a:solidFill>
                <a:srgbClr val="FFFFFF"/>
              </a:solidFill>
              <a:latin typeface="Franklin Gothic Book" panose="020B0503020102020204" pitchFamily="34" charset="0"/>
            </a:endParaRPr>
          </a:p>
        </p:txBody>
      </p:sp>
      <p:sp>
        <p:nvSpPr>
          <p:cNvPr id="8" name="CasellaDiTesto 2"/>
          <p:cNvSpPr txBox="1">
            <a:spLocks noChangeArrowheads="1"/>
          </p:cNvSpPr>
          <p:nvPr/>
        </p:nvSpPr>
        <p:spPr bwMode="auto">
          <a:xfrm>
            <a:off x="1835150" y="6105525"/>
            <a:ext cx="5670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it-IT" altLang="it-IT" sz="1200" kern="0" dirty="0">
                <a:solidFill>
                  <a:prstClr val="black"/>
                </a:solidFill>
              </a:rPr>
              <a:t>Assessorato alle Politiche Socio-Sanitarie</a:t>
            </a:r>
            <a:br>
              <a:rPr lang="it-IT" altLang="it-IT" sz="1200" kern="0" dirty="0">
                <a:solidFill>
                  <a:prstClr val="black"/>
                </a:solidFill>
              </a:rPr>
            </a:br>
            <a:r>
              <a:rPr lang="it-IT" altLang="it-IT" sz="1200" kern="0" dirty="0">
                <a:solidFill>
                  <a:prstClr val="black"/>
                </a:solidFill>
              </a:rPr>
              <a:t>Direzione Politiche Sociali</a:t>
            </a:r>
          </a:p>
          <a:p>
            <a:pPr algn="ctr" eaLnBrk="1" fontAlgn="auto" hangingPunct="1">
              <a:spcBef>
                <a:spcPct val="0"/>
              </a:spcBef>
              <a:spcAft>
                <a:spcPts val="0"/>
              </a:spcAft>
              <a:buFontTx/>
              <a:buNone/>
              <a:defRPr/>
            </a:pPr>
            <a:r>
              <a:rPr lang="it-IT" altLang="it-IT" sz="1200" kern="0" dirty="0">
                <a:solidFill>
                  <a:prstClr val="black"/>
                </a:solidFill>
              </a:rPr>
              <a:t>Comune di Genova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4">
            <a:extLst>
              <a:ext uri="{FF2B5EF4-FFF2-40B4-BE49-F238E27FC236}">
                <a16:creationId xmlns:a16="http://schemas.microsoft.com/office/drawing/2014/main" id="{D9F82923-4FE3-4089-ACBE-CBCB3A386A7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A1A8A7B-ACBB-4907-99A2-8152F5F982D4}" type="slidenum">
              <a:rPr lang="it-IT" altLang="it-IT" sz="1400">
                <a:solidFill>
                  <a:srgbClr val="FFFFFF"/>
                </a:solidFill>
                <a:latin typeface="Franklin Gothic Book" panose="020B0503020102020204" pitchFamily="34" charset="0"/>
              </a:rPr>
              <a:pPr>
                <a:spcBef>
                  <a:spcPct val="0"/>
                </a:spcBef>
                <a:buClrTx/>
                <a:buSzTx/>
                <a:buFontTx/>
                <a:buNone/>
              </a:pPr>
              <a:t>10</a:t>
            </a:fld>
            <a:endParaRPr lang="it-IT" altLang="it-IT" sz="1400">
              <a:solidFill>
                <a:srgbClr val="FFFFFF"/>
              </a:solidFill>
              <a:latin typeface="Franklin Gothic Book" panose="020B0503020102020204" pitchFamily="34" charset="0"/>
            </a:endParaRPr>
          </a:p>
        </p:txBody>
      </p:sp>
      <p:sp>
        <p:nvSpPr>
          <p:cNvPr id="7" name="Rettangolo 3">
            <a:extLst>
              <a:ext uri="{FF2B5EF4-FFF2-40B4-BE49-F238E27FC236}">
                <a16:creationId xmlns:a16="http://schemas.microsoft.com/office/drawing/2014/main" id="{B6A66784-15B4-4476-BB60-B0A551D080F7}"/>
              </a:ext>
            </a:extLst>
          </p:cNvPr>
          <p:cNvSpPr>
            <a:spLocks noChangeArrowheads="1"/>
          </p:cNvSpPr>
          <p:nvPr/>
        </p:nvSpPr>
        <p:spPr bwMode="auto">
          <a:xfrm>
            <a:off x="134665" y="241080"/>
            <a:ext cx="8748712"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893763">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0"/>
              </a:spcBef>
              <a:buClrTx/>
              <a:buSzTx/>
              <a:buFontTx/>
              <a:buNone/>
            </a:pPr>
            <a:r>
              <a:rPr lang="it-IT" altLang="it-IT" sz="1600" b="1" dirty="0">
                <a:solidFill>
                  <a:srgbClr val="C00000"/>
                </a:solidFill>
                <a:latin typeface="Calibri" panose="020F0502020204030204" pitchFamily="34" charset="0"/>
              </a:rPr>
              <a:t>AREA </a:t>
            </a:r>
            <a:r>
              <a:rPr lang="it-IT" altLang="it-IT" sz="1600" b="1" dirty="0" smtClean="0">
                <a:solidFill>
                  <a:srgbClr val="C00000"/>
                </a:solidFill>
                <a:latin typeface="Calibri" panose="020F0502020204030204" pitchFamily="34" charset="0"/>
              </a:rPr>
              <a:t>ADULTI</a:t>
            </a:r>
          </a:p>
          <a:p>
            <a:pPr algn="ctr" eaLnBrk="1" hangingPunct="1">
              <a:spcBef>
                <a:spcPct val="0"/>
              </a:spcBef>
              <a:buClrTx/>
              <a:buSzTx/>
              <a:buFontTx/>
              <a:buNone/>
            </a:pPr>
            <a:endParaRPr lang="it-IT" altLang="it-IT" sz="1600" b="1" dirty="0">
              <a:solidFill>
                <a:srgbClr val="C00000"/>
              </a:solidFill>
              <a:latin typeface="Calibri" panose="020F0502020204030204" pitchFamily="34" charset="0"/>
            </a:endParaRPr>
          </a:p>
          <a:p>
            <a:pPr algn="just" eaLnBrk="1" hangingPunct="1">
              <a:spcBef>
                <a:spcPct val="0"/>
              </a:spcBef>
              <a:buClrTx/>
              <a:buSzTx/>
              <a:buNone/>
            </a:pPr>
            <a:r>
              <a:rPr lang="it-IT" sz="1400" b="1" u="sng" dirty="0" smtClean="0">
                <a:solidFill>
                  <a:srgbClr val="C00000"/>
                </a:solidFill>
                <a:latin typeface="Calibri" panose="020F0502020204030204" pitchFamily="34" charset="0"/>
                <a:cs typeface="Calibri" panose="020F0502020204030204" pitchFamily="34" charset="0"/>
              </a:rPr>
              <a:t>Le parole chiave</a:t>
            </a:r>
            <a:r>
              <a:rPr lang="it-IT" sz="1400" dirty="0" smtClean="0">
                <a:solidFill>
                  <a:srgbClr val="C00000"/>
                </a:solidFill>
                <a:latin typeface="Calibri" panose="020F0502020204030204" pitchFamily="34" charset="0"/>
                <a:cs typeface="Calibri" panose="020F0502020204030204" pitchFamily="34" charset="0"/>
              </a:rPr>
              <a:t>:</a:t>
            </a:r>
            <a:r>
              <a:rPr lang="it-IT" sz="1400" dirty="0" smtClean="0">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in situazioni di fragilità/povertà, </a:t>
            </a:r>
            <a:r>
              <a:rPr lang="it-IT" sz="1400" b="1" dirty="0">
                <a:solidFill>
                  <a:srgbClr val="C00000"/>
                </a:solidFill>
                <a:latin typeface="Calibri" panose="020F0502020204030204" pitchFamily="34" charset="0"/>
                <a:cs typeface="Calibri" panose="020F0502020204030204" pitchFamily="34" charset="0"/>
              </a:rPr>
              <a:t>promozione di sistemi di intervento per l’inclusione socio-lavorativa</a:t>
            </a:r>
            <a:r>
              <a:rPr lang="it-IT" sz="1400" b="1" dirty="0">
                <a:latin typeface="Calibri" panose="020F0502020204030204" pitchFamily="34" charset="0"/>
                <a:cs typeface="Calibri" panose="020F0502020204030204" pitchFamily="34" charset="0"/>
              </a:rPr>
              <a:t>,</a:t>
            </a:r>
            <a:r>
              <a:rPr lang="it-IT" sz="1400" dirty="0">
                <a:latin typeface="Calibri" panose="020F0502020204030204" pitchFamily="34" charset="0"/>
                <a:cs typeface="Calibri" panose="020F0502020204030204" pitchFamily="34" charset="0"/>
              </a:rPr>
              <a:t> con l’obiettivo di superare progressivamente la frammentazione degli interventi; </a:t>
            </a:r>
            <a:r>
              <a:rPr lang="it-IT" sz="1400" dirty="0" err="1">
                <a:latin typeface="Calibri" panose="020F0502020204030204" pitchFamily="34" charset="0"/>
                <a:cs typeface="Calibri" panose="020F0502020204030204" pitchFamily="34" charset="0"/>
              </a:rPr>
              <a:t>RdC</a:t>
            </a:r>
            <a:r>
              <a:rPr lang="it-IT" sz="1400" dirty="0">
                <a:latin typeface="Calibri" panose="020F0502020204030204" pitchFamily="34" charset="0"/>
                <a:cs typeface="Calibri" panose="020F0502020204030204" pitchFamily="34" charset="0"/>
              </a:rPr>
              <a:t>, progetto «</a:t>
            </a:r>
            <a:r>
              <a:rPr lang="it-IT" sz="1400" dirty="0" err="1">
                <a:latin typeface="Calibri" panose="020F0502020204030204" pitchFamily="34" charset="0"/>
                <a:cs typeface="Calibri" panose="020F0502020204030204" pitchFamily="34" charset="0"/>
              </a:rPr>
              <a:t>Startappe</a:t>
            </a:r>
            <a:r>
              <a:rPr lang="it-IT" sz="1400" dirty="0">
                <a:latin typeface="Calibri" panose="020F0502020204030204" pitchFamily="34" charset="0"/>
                <a:cs typeface="Calibri" panose="020F0502020204030204" pitchFamily="34" charset="0"/>
              </a:rPr>
              <a:t>»</a:t>
            </a:r>
          </a:p>
          <a:p>
            <a:pPr algn="ctr" eaLnBrk="1" hangingPunct="1">
              <a:spcBef>
                <a:spcPct val="0"/>
              </a:spcBef>
              <a:buClrTx/>
              <a:buSzTx/>
              <a:buFontTx/>
              <a:buNone/>
            </a:pPr>
            <a:endParaRPr lang="it-IT" altLang="it-IT" sz="1200" b="1" dirty="0">
              <a:solidFill>
                <a:srgbClr val="953735"/>
              </a:solidFill>
              <a:latin typeface="Calibri" panose="020F0502020204030204" pitchFamily="34" charset="0"/>
            </a:endParaRPr>
          </a:p>
          <a:p>
            <a:pPr lvl="1" algn="just" eaLnBrk="1" hangingPunct="1">
              <a:spcBef>
                <a:spcPct val="0"/>
              </a:spcBef>
              <a:buClrTx/>
              <a:buSzTx/>
              <a:buFont typeface="Arial" panose="020B0604020202020204" pitchFamily="34" charset="0"/>
              <a:buNone/>
            </a:pPr>
            <a:endParaRPr lang="it-IT" altLang="it-IT" sz="1200" dirty="0" smtClean="0">
              <a:latin typeface="Calibri" panose="020F0502020204030204" pitchFamily="34" charset="0"/>
              <a:sym typeface="Wingdings" panose="05000000000000000000" pitchFamily="2" charset="2"/>
            </a:endParaRPr>
          </a:p>
          <a:p>
            <a:pPr lvl="1" algn="just" eaLnBrk="1" hangingPunct="1">
              <a:spcBef>
                <a:spcPct val="0"/>
              </a:spcBef>
              <a:buClrTx/>
              <a:buSzTx/>
              <a:buFont typeface="Arial" panose="020B0604020202020204" pitchFamily="34" charset="0"/>
              <a:buNone/>
            </a:pPr>
            <a:r>
              <a:rPr lang="it-IT" altLang="it-IT" sz="1200" dirty="0" smtClean="0">
                <a:latin typeface="Calibri" panose="020F0502020204030204" pitchFamily="34" charset="0"/>
                <a:sym typeface="Wingdings" panose="05000000000000000000" pitchFamily="2" charset="2"/>
              </a:rPr>
              <a:t>Attività </a:t>
            </a:r>
            <a:r>
              <a:rPr lang="it-IT" altLang="it-IT" sz="1200" dirty="0">
                <a:latin typeface="Calibri" panose="020F0502020204030204" pitchFamily="34" charset="0"/>
                <a:sym typeface="Wingdings" panose="05000000000000000000" pitchFamily="2" charset="2"/>
              </a:rPr>
              <a:t>di informazione, orientamento e consulenza professionale a favore di tutti i cittadini (</a:t>
            </a:r>
            <a:r>
              <a:rPr lang="it-IT" altLang="it-IT" sz="1200" b="1" dirty="0">
                <a:latin typeface="Calibri" panose="020F0502020204030204" pitchFamily="34" charset="0"/>
                <a:sym typeface="Wingdings" panose="05000000000000000000" pitchFamily="2" charset="2"/>
              </a:rPr>
              <a:t>Segretariato Sociale professionale</a:t>
            </a:r>
            <a:r>
              <a:rPr lang="it-IT" altLang="it-IT" sz="1200" dirty="0">
                <a:latin typeface="Calibri" panose="020F0502020204030204" pitchFamily="34" charset="0"/>
                <a:sym typeface="Wingdings" panose="05000000000000000000" pitchFamily="2" charset="2"/>
              </a:rPr>
              <a:t>)</a:t>
            </a:r>
          </a:p>
          <a:p>
            <a:pPr lvl="1" algn="just" eaLnBrk="1" hangingPunct="1">
              <a:spcBef>
                <a:spcPct val="0"/>
              </a:spcBef>
              <a:buClrTx/>
              <a:buSzTx/>
              <a:buFont typeface="Wingdings" panose="05000000000000000000" pitchFamily="2" charset="2"/>
              <a:buChar char="ü"/>
            </a:pPr>
            <a:r>
              <a:rPr lang="it-IT" altLang="it-IT" sz="1200" dirty="0">
                <a:latin typeface="Calibri" panose="020F0502020204030204" pitchFamily="34" charset="0"/>
                <a:sym typeface="Wingdings" panose="05000000000000000000" pitchFamily="2" charset="2"/>
              </a:rPr>
              <a:t>I luoghi dell’accoglienza: </a:t>
            </a:r>
            <a:r>
              <a:rPr lang="it-IT" altLang="it-IT" sz="1200" b="1" dirty="0">
                <a:solidFill>
                  <a:srgbClr val="FF0000"/>
                </a:solidFill>
                <a:latin typeface="Calibri" panose="020F0502020204030204" pitchFamily="34" charset="0"/>
                <a:sym typeface="Wingdings" panose="05000000000000000000" pitchFamily="2" charset="2"/>
              </a:rPr>
              <a:t>9</a:t>
            </a:r>
            <a:r>
              <a:rPr lang="it-IT" altLang="it-IT" sz="1200" dirty="0">
                <a:latin typeface="Calibri" panose="020F0502020204030204" pitchFamily="34" charset="0"/>
                <a:sym typeface="Wingdings" panose="05000000000000000000" pitchFamily="2" charset="2"/>
              </a:rPr>
              <a:t> Ambiti Territoriali, </a:t>
            </a:r>
            <a:r>
              <a:rPr lang="it-IT" altLang="it-IT" sz="1200" b="1" dirty="0">
                <a:solidFill>
                  <a:srgbClr val="FF0000"/>
                </a:solidFill>
                <a:latin typeface="Calibri" panose="020F0502020204030204" pitchFamily="34" charset="0"/>
                <a:sym typeface="Wingdings" panose="05000000000000000000" pitchFamily="2" charset="2"/>
              </a:rPr>
              <a:t>1</a:t>
            </a:r>
            <a:r>
              <a:rPr lang="it-IT" altLang="it-IT" sz="1200" dirty="0">
                <a:latin typeface="Calibri" panose="020F0502020204030204" pitchFamily="34" charset="0"/>
                <a:sym typeface="Wingdings" panose="05000000000000000000" pitchFamily="2" charset="2"/>
              </a:rPr>
              <a:t> Polo Cittadino per le Disabilità e </a:t>
            </a:r>
            <a:r>
              <a:rPr lang="it-IT" altLang="it-IT" sz="1200" b="1" dirty="0">
                <a:solidFill>
                  <a:srgbClr val="FF0000"/>
                </a:solidFill>
                <a:latin typeface="Calibri" panose="020F0502020204030204" pitchFamily="34" charset="0"/>
                <a:sym typeface="Wingdings" panose="05000000000000000000" pitchFamily="2" charset="2"/>
              </a:rPr>
              <a:t>1</a:t>
            </a:r>
            <a:r>
              <a:rPr lang="it-IT" altLang="it-IT" sz="1200" dirty="0">
                <a:latin typeface="Calibri" panose="020F0502020204030204" pitchFamily="34" charset="0"/>
                <a:sym typeface="Wingdings" panose="05000000000000000000" pitchFamily="2" charset="2"/>
              </a:rPr>
              <a:t> Ufficio Cittadini senza Territorio;</a:t>
            </a:r>
          </a:p>
          <a:p>
            <a:pPr lvl="1" algn="just" eaLnBrk="1" hangingPunct="1">
              <a:spcBef>
                <a:spcPct val="0"/>
              </a:spcBef>
              <a:buClrTx/>
              <a:buSzTx/>
              <a:buFont typeface="Wingdings" panose="05000000000000000000" pitchFamily="2" charset="2"/>
              <a:buChar char="ü"/>
            </a:pPr>
            <a:r>
              <a:rPr lang="it-IT" altLang="it-IT" sz="1200" dirty="0">
                <a:latin typeface="Calibri" panose="020F0502020204030204" pitchFamily="34" charset="0"/>
                <a:sym typeface="Wingdings" panose="05000000000000000000" pitchFamily="2" charset="2"/>
              </a:rPr>
              <a:t> </a:t>
            </a:r>
            <a:r>
              <a:rPr lang="it-IT" altLang="it-IT" sz="1200" b="1" dirty="0">
                <a:solidFill>
                  <a:srgbClr val="FF0000"/>
                </a:solidFill>
                <a:latin typeface="Calibri" panose="020F0502020204030204" pitchFamily="34" charset="0"/>
                <a:sym typeface="Wingdings" panose="05000000000000000000" pitchFamily="2" charset="2"/>
              </a:rPr>
              <a:t>1372</a:t>
            </a:r>
            <a:r>
              <a:rPr lang="it-IT" altLang="it-IT" sz="1200" dirty="0">
                <a:latin typeface="Calibri" panose="020F0502020204030204" pitchFamily="34" charset="0"/>
                <a:sym typeface="Wingdings" panose="05000000000000000000" pitchFamily="2" charset="2"/>
              </a:rPr>
              <a:t> adulti che hanno beneficiato dell’attività di segretariato sociale professionale</a:t>
            </a:r>
          </a:p>
          <a:p>
            <a:pPr algn="just" eaLnBrk="1" hangingPunct="1">
              <a:spcBef>
                <a:spcPct val="0"/>
              </a:spcBef>
              <a:buClrTx/>
              <a:buSzTx/>
              <a:buFontTx/>
              <a:buNone/>
            </a:pPr>
            <a:endParaRPr lang="it-IT" altLang="it-IT" sz="1200" b="1" dirty="0">
              <a:solidFill>
                <a:srgbClr val="C00000"/>
              </a:solidFill>
              <a:latin typeface="Calibri" panose="020F0502020204030204" pitchFamily="34" charset="0"/>
            </a:endParaRPr>
          </a:p>
          <a:p>
            <a:pPr lvl="1" algn="just" eaLnBrk="1" hangingPunct="1">
              <a:spcBef>
                <a:spcPct val="0"/>
              </a:spcBef>
              <a:buClrTx/>
              <a:buSzTx/>
              <a:buNone/>
            </a:pPr>
            <a:r>
              <a:rPr lang="it-IT" altLang="it-IT" sz="1200" b="1" dirty="0">
                <a:latin typeface="Calibri" panose="020F0502020204030204" pitchFamily="34" charset="0"/>
                <a:sym typeface="Wingdings" panose="05000000000000000000" pitchFamily="2" charset="2"/>
              </a:rPr>
              <a:t>Attività di affiancamento professionale  </a:t>
            </a:r>
            <a:r>
              <a:rPr lang="it-IT" altLang="it-IT" sz="1200" dirty="0">
                <a:latin typeface="Calibri" panose="020F0502020204030204" pitchFamily="34" charset="0"/>
                <a:sym typeface="Wingdings" panose="05000000000000000000" pitchFamily="2" charset="2"/>
              </a:rPr>
              <a:t>a </a:t>
            </a:r>
            <a:r>
              <a:rPr lang="it-IT" altLang="it-IT" sz="1200" b="1" dirty="0">
                <a:solidFill>
                  <a:srgbClr val="FF0000"/>
                </a:solidFill>
                <a:latin typeface="Calibri" panose="020F0502020204030204" pitchFamily="34" charset="0"/>
                <a:sym typeface="Wingdings" panose="05000000000000000000" pitchFamily="2" charset="2"/>
              </a:rPr>
              <a:t>8.860</a:t>
            </a:r>
            <a:r>
              <a:rPr lang="it-IT" altLang="it-IT" sz="1200" dirty="0">
                <a:latin typeface="Calibri" panose="020F0502020204030204" pitchFamily="34" charset="0"/>
                <a:sym typeface="Wingdings" panose="05000000000000000000" pitchFamily="2" charset="2"/>
              </a:rPr>
              <a:t> persone adulte e loro famiglie («presa in carico di servizio sociale»)</a:t>
            </a:r>
          </a:p>
          <a:p>
            <a:pPr lvl="1" algn="just" eaLnBrk="1" hangingPunct="1">
              <a:spcBef>
                <a:spcPct val="0"/>
              </a:spcBef>
              <a:buClrTx/>
              <a:buSzTx/>
              <a:buNone/>
            </a:pPr>
            <a:endParaRPr lang="it-IT" altLang="it-IT" sz="1200" dirty="0">
              <a:latin typeface="Calibri" panose="020F0502020204030204" pitchFamily="34" charset="0"/>
              <a:sym typeface="Wingdings" panose="05000000000000000000" pitchFamily="2" charset="2"/>
            </a:endParaRPr>
          </a:p>
          <a:p>
            <a:pPr lvl="1" algn="just" eaLnBrk="1" hangingPunct="1">
              <a:spcBef>
                <a:spcPct val="0"/>
              </a:spcBef>
              <a:buClrTx/>
              <a:buSzTx/>
              <a:buNone/>
            </a:pPr>
            <a:endParaRPr lang="it-IT" altLang="it-IT" sz="1200" dirty="0">
              <a:latin typeface="Calibri" panose="020F0502020204030204" pitchFamily="34" charset="0"/>
              <a:sym typeface="Wingdings" panose="05000000000000000000" pitchFamily="2" charset="2"/>
            </a:endParaRPr>
          </a:p>
          <a:p>
            <a:pPr lvl="1" algn="just" eaLnBrk="1" hangingPunct="1">
              <a:spcBef>
                <a:spcPct val="0"/>
              </a:spcBef>
              <a:buClrTx/>
              <a:buSzTx/>
              <a:buFont typeface="Arial" panose="020B0604020202020204" pitchFamily="34" charset="0"/>
              <a:buNone/>
            </a:pPr>
            <a:r>
              <a:rPr lang="it-IT" altLang="it-IT" sz="1200" b="1" dirty="0">
                <a:latin typeface="Calibri" panose="020F0502020204030204" pitchFamily="34" charset="0"/>
                <a:sym typeface="Wingdings" panose="05000000000000000000" pitchFamily="2" charset="2"/>
              </a:rPr>
              <a:t>Reddito di Cittadinanza</a:t>
            </a:r>
            <a:r>
              <a:rPr lang="it-IT" altLang="it-IT" sz="1200" dirty="0">
                <a:latin typeface="Calibri" panose="020F0502020204030204" pitchFamily="34" charset="0"/>
                <a:sym typeface="Wingdings" panose="05000000000000000000" pitchFamily="2" charset="2"/>
              </a:rPr>
              <a:t>, supporto professionale per l’inclusione sociale, per n </a:t>
            </a:r>
            <a:r>
              <a:rPr lang="it-IT" altLang="it-IT" sz="1200" b="1" dirty="0">
                <a:solidFill>
                  <a:srgbClr val="FF0000"/>
                </a:solidFill>
                <a:latin typeface="Calibri" panose="020F0502020204030204" pitchFamily="34" charset="0"/>
                <a:sym typeface="Wingdings" panose="05000000000000000000" pitchFamily="2" charset="2"/>
              </a:rPr>
              <a:t>2.490 </a:t>
            </a:r>
            <a:r>
              <a:rPr lang="it-IT" altLang="it-IT" sz="1200" dirty="0">
                <a:latin typeface="Calibri" panose="020F0502020204030204" pitchFamily="34" charset="0"/>
                <a:sym typeface="Wingdings" panose="05000000000000000000" pitchFamily="2" charset="2"/>
              </a:rPr>
              <a:t>beneficiari</a:t>
            </a:r>
          </a:p>
          <a:p>
            <a:pPr lvl="1" algn="just" eaLnBrk="1" hangingPunct="1">
              <a:spcBef>
                <a:spcPct val="0"/>
              </a:spcBef>
              <a:buClrTx/>
              <a:buSzTx/>
              <a:buFont typeface="Arial" panose="020B0604020202020204" pitchFamily="34" charset="0"/>
              <a:buNone/>
            </a:pPr>
            <a:endParaRPr lang="it-IT" altLang="it-IT" sz="1200" dirty="0">
              <a:latin typeface="Calibri" panose="020F0502020204030204" pitchFamily="34" charset="0"/>
              <a:sym typeface="Wingdings" panose="05000000000000000000" pitchFamily="2" charset="2"/>
            </a:endParaRPr>
          </a:p>
          <a:p>
            <a:pPr lvl="1" algn="just" eaLnBrk="1" hangingPunct="1">
              <a:spcBef>
                <a:spcPct val="0"/>
              </a:spcBef>
              <a:buClrTx/>
              <a:buSzTx/>
              <a:buFont typeface="Arial" panose="020B0604020202020204" pitchFamily="34" charset="0"/>
              <a:buNone/>
            </a:pPr>
            <a:r>
              <a:rPr lang="it-IT" altLang="it-IT" sz="1200" b="1" dirty="0">
                <a:latin typeface="Calibri" panose="020F0502020204030204" pitchFamily="34" charset="0"/>
                <a:sym typeface="Wingdings" panose="05000000000000000000" pitchFamily="2" charset="2"/>
              </a:rPr>
              <a:t>Attività di </a:t>
            </a:r>
            <a:r>
              <a:rPr lang="it-IT" altLang="it-IT" sz="1200" b="1" dirty="0" smtClean="0">
                <a:latin typeface="Calibri" panose="020F0502020204030204" pitchFamily="34" charset="0"/>
                <a:sym typeface="Wingdings" panose="05000000000000000000" pitchFamily="2" charset="2"/>
              </a:rPr>
              <a:t>supporto per </a:t>
            </a:r>
            <a:r>
              <a:rPr lang="it-IT" altLang="it-IT" sz="1200" b="1" dirty="0">
                <a:latin typeface="Calibri" panose="020F0502020204030204" pitchFamily="34" charset="0"/>
                <a:sym typeface="Wingdings" panose="05000000000000000000" pitchFamily="2" charset="2"/>
              </a:rPr>
              <a:t>l’inclusione sociale e l’autonomia</a:t>
            </a:r>
          </a:p>
          <a:p>
            <a:pPr marL="1179513" lvl="1" indent="-285750" algn="just" eaLnBrk="1" hangingPunct="1">
              <a:spcBef>
                <a:spcPct val="0"/>
              </a:spcBef>
              <a:buClrTx/>
              <a:buSzTx/>
              <a:buFont typeface="Wingdings 2" panose="05020102010507070707" pitchFamily="18" charset="2"/>
              <a:buChar char=""/>
            </a:pPr>
            <a:r>
              <a:rPr lang="it-IT" altLang="it-IT" sz="1200" dirty="0">
                <a:latin typeface="Calibri" panose="020F0502020204030204" pitchFamily="34" charset="0"/>
                <a:sym typeface="Wingdings" panose="05000000000000000000" pitchFamily="2" charset="2"/>
              </a:rPr>
              <a:t>Servizi educativi (SEA) per n. </a:t>
            </a:r>
            <a:r>
              <a:rPr lang="it-IT" altLang="it-IT" sz="1200" b="1" dirty="0">
                <a:solidFill>
                  <a:srgbClr val="FF0000"/>
                </a:solidFill>
                <a:latin typeface="Calibri" panose="020F0502020204030204" pitchFamily="34" charset="0"/>
                <a:sym typeface="Wingdings" panose="05000000000000000000" pitchFamily="2" charset="2"/>
              </a:rPr>
              <a:t>1.299</a:t>
            </a:r>
            <a:r>
              <a:rPr lang="it-IT" altLang="it-IT" sz="1200" dirty="0">
                <a:latin typeface="Calibri" panose="020F0502020204030204" pitchFamily="34" charset="0"/>
                <a:sym typeface="Wingdings" panose="05000000000000000000" pitchFamily="2" charset="2"/>
              </a:rPr>
              <a:t> persone adulte; di cui 572 in attività di gruppo e 727 in progetti individuali</a:t>
            </a:r>
          </a:p>
          <a:p>
            <a:pPr marL="1179513" lvl="1" indent="-285750" algn="just" eaLnBrk="1" hangingPunct="1">
              <a:spcBef>
                <a:spcPct val="0"/>
              </a:spcBef>
              <a:buClrTx/>
              <a:buSzTx/>
              <a:buFont typeface="Wingdings 2" panose="05020102010507070707" pitchFamily="18" charset="2"/>
              <a:buChar char=""/>
            </a:pPr>
            <a:r>
              <a:rPr lang="it-IT" altLang="it-IT" sz="1200" dirty="0">
                <a:latin typeface="Calibri" panose="020F0502020204030204" pitchFamily="34" charset="0"/>
                <a:sym typeface="Wingdings" panose="05000000000000000000" pitchFamily="2" charset="2"/>
              </a:rPr>
              <a:t>Percorsi di inclusione sociale e socio-lavorativa n. </a:t>
            </a:r>
            <a:r>
              <a:rPr lang="it-IT" altLang="it-IT" sz="1200" b="1" dirty="0">
                <a:solidFill>
                  <a:srgbClr val="FF0000"/>
                </a:solidFill>
                <a:latin typeface="Calibri" panose="020F0502020204030204" pitchFamily="34" charset="0"/>
                <a:sym typeface="Wingdings" panose="05000000000000000000" pitchFamily="2" charset="2"/>
              </a:rPr>
              <a:t>903 </a:t>
            </a:r>
            <a:r>
              <a:rPr lang="it-IT" altLang="it-IT" sz="1200" dirty="0">
                <a:latin typeface="Calibri" panose="020F0502020204030204" pitchFamily="34" charset="0"/>
                <a:sym typeface="Wingdings" panose="05000000000000000000" pitchFamily="2" charset="2"/>
              </a:rPr>
              <a:t>(es: Centri di avviamento al lavoro, borse lavoro, tirocini formativi….), comprensivi dei progetti di autonomia a favore di neo-maggiorenni </a:t>
            </a:r>
            <a:r>
              <a:rPr lang="it-IT" altLang="it-IT" sz="1200" i="1" dirty="0">
                <a:latin typeface="Calibri" panose="020F0502020204030204" pitchFamily="34" charset="0"/>
                <a:sym typeface="Wingdings" panose="05000000000000000000" pitchFamily="2" charset="2"/>
              </a:rPr>
              <a:t>care </a:t>
            </a:r>
            <a:r>
              <a:rPr lang="it-IT" altLang="it-IT" sz="1200" i="1" dirty="0" err="1">
                <a:latin typeface="Calibri" panose="020F0502020204030204" pitchFamily="34" charset="0"/>
                <a:sym typeface="Wingdings" panose="05000000000000000000" pitchFamily="2" charset="2"/>
              </a:rPr>
              <a:t>leavers</a:t>
            </a:r>
            <a:r>
              <a:rPr lang="it-IT" altLang="it-IT" sz="1200" i="1" dirty="0">
                <a:latin typeface="Calibri" panose="020F0502020204030204" pitchFamily="34" charset="0"/>
                <a:sym typeface="Wingdings" panose="05000000000000000000" pitchFamily="2" charset="2"/>
              </a:rPr>
              <a:t> </a:t>
            </a:r>
            <a:endParaRPr lang="it-IT" altLang="it-IT" sz="1200" b="1" i="1" dirty="0">
              <a:latin typeface="Calibri" panose="020F0502020204030204" pitchFamily="34" charset="0"/>
              <a:sym typeface="Wingdings" panose="05000000000000000000" pitchFamily="2" charset="2"/>
            </a:endParaRPr>
          </a:p>
          <a:p>
            <a:pPr lvl="1" algn="just" eaLnBrk="1" hangingPunct="1">
              <a:spcBef>
                <a:spcPct val="0"/>
              </a:spcBef>
              <a:buClrTx/>
              <a:buSzTx/>
              <a:buFont typeface="Arial" panose="020B0604020202020204" pitchFamily="34" charset="0"/>
              <a:buNone/>
            </a:pPr>
            <a:endParaRPr lang="it-IT" altLang="it-IT" sz="1200" b="1" dirty="0">
              <a:latin typeface="Calibri" panose="020F0502020204030204" pitchFamily="34" charset="0"/>
              <a:sym typeface="Wingdings" panose="05000000000000000000" pitchFamily="2" charset="2"/>
            </a:endParaRPr>
          </a:p>
          <a:p>
            <a:pPr lvl="1" algn="just" eaLnBrk="1" hangingPunct="1">
              <a:spcBef>
                <a:spcPct val="0"/>
              </a:spcBef>
              <a:buClrTx/>
              <a:buSzTx/>
              <a:buFont typeface="Arial" panose="020B0604020202020204" pitchFamily="34" charset="0"/>
              <a:buNone/>
            </a:pPr>
            <a:r>
              <a:rPr lang="it-IT" altLang="it-IT" sz="1200" b="1" dirty="0">
                <a:latin typeface="Calibri" panose="020F0502020204030204" pitchFamily="34" charset="0"/>
                <a:sym typeface="Wingdings" panose="05000000000000000000" pitchFamily="2" charset="2"/>
              </a:rPr>
              <a:t>Accoglienza notturna </a:t>
            </a:r>
            <a:r>
              <a:rPr lang="it-IT" altLang="it-IT" sz="1200" dirty="0">
                <a:latin typeface="Calibri" panose="020F0502020204030204" pitchFamily="34" charset="0"/>
                <a:sym typeface="Wingdings" panose="05000000000000000000" pitchFamily="2" charset="2"/>
              </a:rPr>
              <a:t>di Persone Senza Dimora, n</a:t>
            </a:r>
            <a:r>
              <a:rPr lang="it-IT" altLang="it-IT" sz="1200" dirty="0" smtClean="0">
                <a:latin typeface="Calibri" panose="020F0502020204030204" pitchFamily="34" charset="0"/>
                <a:sym typeface="Wingdings" panose="05000000000000000000" pitchFamily="2" charset="2"/>
              </a:rPr>
              <a:t>. circa</a:t>
            </a:r>
            <a:r>
              <a:rPr lang="it-IT" altLang="it-IT" sz="1200" b="1" dirty="0" smtClean="0">
                <a:solidFill>
                  <a:srgbClr val="FF0000"/>
                </a:solidFill>
                <a:latin typeface="Calibri" panose="020F0502020204030204" pitchFamily="34" charset="0"/>
                <a:sym typeface="Wingdings" panose="05000000000000000000" pitchFamily="2" charset="2"/>
              </a:rPr>
              <a:t> </a:t>
            </a:r>
            <a:r>
              <a:rPr lang="it-IT" altLang="it-IT" sz="1200" b="1" dirty="0">
                <a:solidFill>
                  <a:srgbClr val="FF0000"/>
                </a:solidFill>
                <a:latin typeface="Calibri" panose="020F0502020204030204" pitchFamily="34" charset="0"/>
                <a:sym typeface="Wingdings" panose="05000000000000000000" pitchFamily="2" charset="2"/>
              </a:rPr>
              <a:t>200 posti letto</a:t>
            </a:r>
            <a:r>
              <a:rPr lang="it-IT" altLang="it-IT" sz="1200" dirty="0">
                <a:latin typeface="Calibri" panose="020F0502020204030204" pitchFamily="34" charset="0"/>
                <a:sym typeface="Wingdings" panose="05000000000000000000" pitchFamily="2" charset="2"/>
              </a:rPr>
              <a:t>, presso strutture messe a disposizione da Enti del Terzo Settore e presso l’Asilo Notturno Massoero. In periodo pandemico e post-emergenza è stata garantita anche l’accoglienza diurna</a:t>
            </a:r>
          </a:p>
          <a:p>
            <a:pPr marL="809625" indent="85725" algn="just" eaLnBrk="1" hangingPunct="1">
              <a:spcBef>
                <a:spcPct val="0"/>
              </a:spcBef>
              <a:buClrTx/>
              <a:buSzTx/>
              <a:buFont typeface="Arial" panose="020B0604020202020204" pitchFamily="34" charset="0"/>
              <a:buNone/>
            </a:pPr>
            <a:r>
              <a:rPr lang="it-IT" altLang="it-IT" sz="1200" b="1" dirty="0">
                <a:latin typeface="Calibri" panose="020F0502020204030204" pitchFamily="34" charset="0"/>
                <a:sym typeface="Wingdings" panose="05000000000000000000" pitchFamily="2" charset="2"/>
              </a:rPr>
              <a:t>Interventi diurni per persone senza dimora e in situazione di grave povertà e marginalità: </a:t>
            </a:r>
            <a:r>
              <a:rPr lang="it-IT" altLang="it-IT" sz="1200" dirty="0">
                <a:latin typeface="Calibri" panose="020F0502020204030204" pitchFamily="34" charset="0"/>
                <a:sym typeface="Wingdings" panose="05000000000000000000" pitchFamily="2" charset="2"/>
              </a:rPr>
              <a:t>n </a:t>
            </a:r>
            <a:r>
              <a:rPr lang="it-IT" altLang="it-IT" sz="1200" b="1" dirty="0">
                <a:solidFill>
                  <a:srgbClr val="FF0000"/>
                </a:solidFill>
                <a:latin typeface="Calibri" panose="020F0502020204030204" pitchFamily="34" charset="0"/>
                <a:sym typeface="Wingdings" panose="05000000000000000000" pitchFamily="2" charset="2"/>
              </a:rPr>
              <a:t>2.713 </a:t>
            </a:r>
            <a:r>
              <a:rPr lang="it-IT" altLang="it-IT" sz="1200" dirty="0">
                <a:latin typeface="Calibri" panose="020F0502020204030204" pitchFamily="34" charset="0"/>
                <a:sym typeface="Wingdings" panose="05000000000000000000" pitchFamily="2" charset="2"/>
              </a:rPr>
              <a:t> servizi e interventi del </a:t>
            </a:r>
            <a:r>
              <a:rPr lang="it-IT" altLang="it-IT" sz="1200" b="1" dirty="0">
                <a:latin typeface="Calibri" panose="020F0502020204030204" pitchFamily="34" charset="0"/>
                <a:sym typeface="Wingdings" panose="05000000000000000000" pitchFamily="2" charset="2"/>
              </a:rPr>
              <a:t>«Patto Senza Dimora» </a:t>
            </a:r>
            <a:r>
              <a:rPr lang="it-IT" altLang="it-IT" sz="1200" dirty="0">
                <a:latin typeface="Calibri" panose="020F0502020204030204" pitchFamily="34" charset="0"/>
                <a:sym typeface="Wingdings" panose="05000000000000000000" pitchFamily="2" charset="2"/>
              </a:rPr>
              <a:t>(centri diurni, mense,…)</a:t>
            </a:r>
          </a:p>
          <a:p>
            <a:pPr algn="just" eaLnBrk="1" hangingPunct="1">
              <a:spcBef>
                <a:spcPct val="0"/>
              </a:spcBef>
              <a:buClrTx/>
              <a:buSzTx/>
              <a:buFont typeface="Arial" panose="020B0604020202020204" pitchFamily="34" charset="0"/>
              <a:buNone/>
            </a:pPr>
            <a:r>
              <a:rPr lang="it-IT" altLang="it-IT" sz="1200" b="1" dirty="0">
                <a:latin typeface="Calibri" panose="020F0502020204030204" pitchFamily="34" charset="0"/>
                <a:sym typeface="Wingdings" panose="05000000000000000000" pitchFamily="2" charset="2"/>
              </a:rPr>
              <a:t>		</a:t>
            </a:r>
          </a:p>
          <a:p>
            <a:pPr algn="just" eaLnBrk="1" hangingPunct="1">
              <a:spcBef>
                <a:spcPct val="0"/>
              </a:spcBef>
              <a:buClrTx/>
              <a:buSzTx/>
              <a:buFont typeface="Arial" panose="020B0604020202020204" pitchFamily="34" charset="0"/>
              <a:buNone/>
            </a:pPr>
            <a:r>
              <a:rPr lang="it-IT" altLang="it-IT" sz="1200" b="1" dirty="0">
                <a:latin typeface="Calibri" panose="020F0502020204030204" pitchFamily="34" charset="0"/>
                <a:sym typeface="Wingdings" panose="05000000000000000000" pitchFamily="2" charset="2"/>
              </a:rPr>
              <a:t>	Attivazione di progetti territoriali </a:t>
            </a:r>
            <a:r>
              <a:rPr lang="it-IT" altLang="it-IT" sz="1200" dirty="0">
                <a:latin typeface="Calibri" panose="020F0502020204030204" pitchFamily="34" charset="0"/>
                <a:sym typeface="Wingdings" panose="05000000000000000000" pitchFamily="2" charset="2"/>
              </a:rPr>
              <a:t>in collaborazione con Municipi ed Enti del Terzo Settore (ad esempio: </a:t>
            </a:r>
          </a:p>
          <a:p>
            <a:pPr algn="just" eaLnBrk="1" hangingPunct="1">
              <a:spcBef>
                <a:spcPct val="0"/>
              </a:spcBef>
              <a:buClrTx/>
              <a:buSzTx/>
              <a:buFont typeface="Arial" panose="020B0604020202020204" pitchFamily="34" charset="0"/>
              <a:buNone/>
            </a:pPr>
            <a:r>
              <a:rPr lang="it-IT" altLang="it-IT" sz="1200" dirty="0">
                <a:latin typeface="Calibri" panose="020F0502020204030204" pitchFamily="34" charset="0"/>
                <a:sym typeface="Wingdings" panose="05000000000000000000" pitchFamily="2" charset="2"/>
              </a:rPr>
              <a:t>	mense, empori solidali, distribuzione viveri e sporte).</a:t>
            </a:r>
            <a:endParaRPr lang="it-IT" altLang="it-IT" sz="1200" dirty="0">
              <a:latin typeface="Calibri" panose="020F0502020204030204" pitchFamily="34" charset="0"/>
            </a:endParaRPr>
          </a:p>
          <a:p>
            <a:pPr algn="just" eaLnBrk="1" hangingPunct="1">
              <a:spcBef>
                <a:spcPct val="0"/>
              </a:spcBef>
              <a:buClrTx/>
              <a:buSzTx/>
              <a:buFontTx/>
              <a:buNone/>
            </a:pPr>
            <a:endParaRPr lang="it-IT" altLang="it-IT" sz="1200" dirty="0">
              <a:latin typeface="Calibri" panose="020F0502020204030204" pitchFamily="34" charset="0"/>
            </a:endParaRPr>
          </a:p>
        </p:txBody>
      </p:sp>
      <p:pic>
        <p:nvPicPr>
          <p:cNvPr id="4" name="Immagine 3">
            <a:extLst>
              <a:ext uri="{FF2B5EF4-FFF2-40B4-BE49-F238E27FC236}">
                <a16:creationId xmlns:a16="http://schemas.microsoft.com/office/drawing/2014/main" id="{C997DA47-00A0-4541-8CA3-240551CFFA87}"/>
              </a:ext>
            </a:extLst>
          </p:cNvPr>
          <p:cNvPicPr>
            <a:picLocks noChangeAspect="1"/>
          </p:cNvPicPr>
          <p:nvPr/>
        </p:nvPicPr>
        <p:blipFill>
          <a:blip r:embed="rId3"/>
          <a:stretch>
            <a:fillRect/>
          </a:stretch>
        </p:blipFill>
        <p:spPr>
          <a:xfrm flipH="1">
            <a:off x="239734" y="1752270"/>
            <a:ext cx="687975"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15364" name="Picture 4">
            <a:extLst>
              <a:ext uri="{FF2B5EF4-FFF2-40B4-BE49-F238E27FC236}">
                <a16:creationId xmlns:a16="http://schemas.microsoft.com/office/drawing/2014/main" id="{B4A7A6B2-5541-40DB-ACFA-7D7380E112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987" y="2245259"/>
            <a:ext cx="734494" cy="521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a:extLst>
              <a:ext uri="{FF2B5EF4-FFF2-40B4-BE49-F238E27FC236}">
                <a16:creationId xmlns:a16="http://schemas.microsoft.com/office/drawing/2014/main" id="{0545790E-6938-4032-B17E-03690AEF5F2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454" r="46594" b="-8860"/>
          <a:stretch/>
        </p:blipFill>
        <p:spPr bwMode="auto">
          <a:xfrm>
            <a:off x="203954" y="4084463"/>
            <a:ext cx="687313" cy="511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a:extLst>
              <a:ext uri="{FF2B5EF4-FFF2-40B4-BE49-F238E27FC236}">
                <a16:creationId xmlns:a16="http://schemas.microsoft.com/office/drawing/2014/main" id="{0AC7B8D2-60C8-4AD6-A153-37F810F291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88" y="4884638"/>
            <a:ext cx="720204" cy="540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a:extLst>
              <a:ext uri="{FF2B5EF4-FFF2-40B4-BE49-F238E27FC236}">
                <a16:creationId xmlns:a16="http://schemas.microsoft.com/office/drawing/2014/main" id="{A1C7CC6E-F725-4488-BF47-59CF27FE3D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788" y="5626541"/>
            <a:ext cx="753609" cy="583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a:extLst>
              <a:ext uri="{FF2B5EF4-FFF2-40B4-BE49-F238E27FC236}">
                <a16:creationId xmlns:a16="http://schemas.microsoft.com/office/drawing/2014/main" id="{40A4061C-BBA0-4128-AE9A-457FD3D29F3C}"/>
              </a:ext>
            </a:extLst>
          </p:cNvPr>
          <p:cNvPicPr>
            <a:picLocks noChangeAspect="1"/>
          </p:cNvPicPr>
          <p:nvPr/>
        </p:nvPicPr>
        <p:blipFill>
          <a:blip r:embed="rId8"/>
          <a:stretch>
            <a:fillRect/>
          </a:stretch>
        </p:blipFill>
        <p:spPr>
          <a:xfrm>
            <a:off x="251429" y="2899410"/>
            <a:ext cx="753609" cy="447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magine 2">
            <a:extLst>
              <a:ext uri="{FF2B5EF4-FFF2-40B4-BE49-F238E27FC236}">
                <a16:creationId xmlns:a16="http://schemas.microsoft.com/office/drawing/2014/main" id="{007BD077-43B4-4C33-9934-A1C69D051C88}"/>
              </a:ext>
            </a:extLst>
          </p:cNvPr>
          <p:cNvPicPr>
            <a:picLocks noChangeAspect="1"/>
          </p:cNvPicPr>
          <p:nvPr/>
        </p:nvPicPr>
        <p:blipFill>
          <a:blip r:embed="rId9"/>
          <a:stretch>
            <a:fillRect/>
          </a:stretch>
        </p:blipFill>
        <p:spPr>
          <a:xfrm>
            <a:off x="203954" y="3443121"/>
            <a:ext cx="811705" cy="540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4">
            <a:extLst>
              <a:ext uri="{FF2B5EF4-FFF2-40B4-BE49-F238E27FC236}">
                <a16:creationId xmlns:a16="http://schemas.microsoft.com/office/drawing/2014/main" id="{DA91BEE7-8949-4AEE-A271-88872C8EAB8C}"/>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61AA7ED-D72B-4079-801A-4825AE025C24}" type="slidenum">
              <a:rPr kumimoji="0" lang="it-IT" altLang="it-IT" sz="1400" b="0" i="0" u="none" strike="noStrike" kern="1200" cap="none" spc="0" normalizeH="0" baseline="0" noProof="0" smtClean="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it-IT" altLang="it-IT"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
        <p:nvSpPr>
          <p:cNvPr id="7" name="Rettangolo 3">
            <a:extLst>
              <a:ext uri="{FF2B5EF4-FFF2-40B4-BE49-F238E27FC236}">
                <a16:creationId xmlns:a16="http://schemas.microsoft.com/office/drawing/2014/main" id="{133235B3-F267-4886-A54A-A70BEB285206}"/>
              </a:ext>
            </a:extLst>
          </p:cNvPr>
          <p:cNvSpPr>
            <a:spLocks noChangeArrowheads="1"/>
          </p:cNvSpPr>
          <p:nvPr/>
        </p:nvSpPr>
        <p:spPr bwMode="auto">
          <a:xfrm>
            <a:off x="250825" y="176213"/>
            <a:ext cx="8713788"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600" b="1" i="0" u="none" strike="noStrike" kern="0" cap="none" spc="0" normalizeH="0" baseline="0" noProof="0" dirty="0">
                <a:ln>
                  <a:noFill/>
                </a:ln>
                <a:solidFill>
                  <a:srgbClr val="C00000"/>
                </a:solidFill>
                <a:effectLst/>
                <a:uLnTx/>
                <a:uFillTx/>
                <a:latin typeface="Calibri" pitchFamily="34" charset="0"/>
                <a:ea typeface="+mn-ea"/>
                <a:cs typeface="Arial" panose="020B0604020202020204" pitchFamily="34" charset="0"/>
              </a:rPr>
              <a:t>AREA DISABILITA’</a:t>
            </a: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endParaRPr kumimoji="0" lang="it-IT" altLang="it-IT" sz="1200" b="1" i="0" u="none" strike="noStrike" kern="0" cap="none" spc="0" normalizeH="0" baseline="0" noProof="0" dirty="0">
              <a:ln>
                <a:noFill/>
              </a:ln>
              <a:solidFill>
                <a:srgbClr val="C00000"/>
              </a:solidFill>
              <a:effectLst/>
              <a:uLnTx/>
              <a:uFillTx/>
              <a:latin typeface="Calibri" pitchFamily="34" charset="0"/>
              <a:ea typeface="+mn-ea"/>
              <a:cs typeface="Arial" panose="020B0604020202020204" pitchFamily="34" charset="0"/>
              <a:sym typeface="Wingdings" panose="05000000000000000000" pitchFamily="2" charset="2"/>
            </a:endParaRPr>
          </a:p>
          <a:p>
            <a:pPr algn="just" eaLnBrk="1" fontAlgn="auto" hangingPunct="1">
              <a:spcBef>
                <a:spcPct val="0"/>
              </a:spcBef>
              <a:spcAft>
                <a:spcPts val="0"/>
              </a:spcAft>
              <a:buNone/>
              <a:defRPr/>
            </a:pPr>
            <a:r>
              <a:rPr lang="it-IT" sz="1200" b="1" u="sng" dirty="0" smtClean="0">
                <a:solidFill>
                  <a:srgbClr val="C00000"/>
                </a:solidFill>
                <a:cs typeface="Calibri" panose="020F0502020204030204" pitchFamily="34" charset="0"/>
              </a:rPr>
              <a:t>Le parole chiave:</a:t>
            </a:r>
            <a:r>
              <a:rPr lang="it-IT" sz="1200" dirty="0" smtClean="0">
                <a:cs typeface="Calibri" panose="020F0502020204030204" pitchFamily="34" charset="0"/>
              </a:rPr>
              <a:t> </a:t>
            </a:r>
            <a:r>
              <a:rPr lang="it-IT" sz="1200" dirty="0">
                <a:cs typeface="Calibri" panose="020F0502020204030204" pitchFamily="34" charset="0"/>
              </a:rPr>
              <a:t>ovviamente mondi diversi ma l’associazione è utile per rappresentare le linee generali: </a:t>
            </a:r>
            <a:r>
              <a:rPr lang="it-IT" sz="1200" b="1" dirty="0">
                <a:solidFill>
                  <a:srgbClr val="C00000"/>
                </a:solidFill>
                <a:cs typeface="Calibri" panose="020F0502020204030204" pitchFamily="34" charset="0"/>
              </a:rPr>
              <a:t>promozione delle autonomie</a:t>
            </a:r>
            <a:r>
              <a:rPr lang="it-IT" sz="1200" dirty="0">
                <a:solidFill>
                  <a:srgbClr val="C00000"/>
                </a:solidFill>
                <a:cs typeface="Calibri" panose="020F0502020204030204" pitchFamily="34" charset="0"/>
              </a:rPr>
              <a:t>, </a:t>
            </a:r>
            <a:r>
              <a:rPr lang="it-IT" sz="1200" b="1" dirty="0">
                <a:solidFill>
                  <a:srgbClr val="C00000"/>
                </a:solidFill>
                <a:cs typeface="Calibri" panose="020F0502020204030204" pitchFamily="34" charset="0"/>
              </a:rPr>
              <a:t>inclusione sociale e socio-abitativa-(disabili)lavorativa</a:t>
            </a:r>
            <a:r>
              <a:rPr lang="it-IT" sz="1200" dirty="0">
                <a:solidFill>
                  <a:srgbClr val="C00000"/>
                </a:solidFill>
                <a:cs typeface="Calibri" panose="020F0502020204030204" pitchFamily="34" charset="0"/>
              </a:rPr>
              <a:t>; </a:t>
            </a:r>
            <a:r>
              <a:rPr lang="it-IT" sz="1200" b="1" dirty="0">
                <a:solidFill>
                  <a:srgbClr val="C00000"/>
                </a:solidFill>
                <a:cs typeface="Calibri" panose="020F0502020204030204" pitchFamily="34" charset="0"/>
              </a:rPr>
              <a:t>valutazione multidimensionale e progettazione personalizzata</a:t>
            </a:r>
            <a:r>
              <a:rPr lang="it-IT" sz="1200" dirty="0">
                <a:cs typeface="Calibri" panose="020F0502020204030204" pitchFamily="34" charset="0"/>
              </a:rPr>
              <a:t>; progressivo </a:t>
            </a:r>
            <a:r>
              <a:rPr lang="it-IT" sz="1200" b="1" dirty="0">
                <a:solidFill>
                  <a:srgbClr val="C00000"/>
                </a:solidFill>
                <a:cs typeface="Calibri" panose="020F0502020204030204" pitchFamily="34" charset="0"/>
              </a:rPr>
              <a:t>ampliamento dell’offerta di servizi </a:t>
            </a:r>
            <a:r>
              <a:rPr lang="it-IT" sz="1200" dirty="0">
                <a:cs typeface="Calibri" panose="020F0502020204030204" pitchFamily="34" charset="0"/>
              </a:rPr>
              <a:t>a domicilio (DO.GE.), nella convinzione che tale differenziazione possa essere valorizzata in una progettazione sempre più corrispondente alle effettive necessità delle persone (soddisfatte tutte le richieste del 2021); </a:t>
            </a:r>
            <a:r>
              <a:rPr lang="it-IT" sz="1200" b="1" dirty="0">
                <a:solidFill>
                  <a:srgbClr val="C00000"/>
                </a:solidFill>
                <a:cs typeface="Calibri" panose="020F0502020204030204" pitchFamily="34" charset="0"/>
              </a:rPr>
              <a:t>integrazione socio-sanitaria</a:t>
            </a:r>
            <a:r>
              <a:rPr lang="it-IT" sz="1200" dirty="0">
                <a:cs typeface="Calibri" panose="020F0502020204030204" pitchFamily="34" charset="0"/>
              </a:rPr>
              <a:t>: implementazione delle misure sociosanitarie per la non autosufficienza (FRNA, Gravissima Disabilità, Progetti di Vita indipendente e per il «durante» e «Dopo di Noi», nonché il recentissimo «Contributo per i care </a:t>
            </a:r>
            <a:r>
              <a:rPr lang="it-IT" sz="1200" dirty="0" err="1">
                <a:cs typeface="Calibri" panose="020F0502020204030204" pitchFamily="34" charset="0"/>
              </a:rPr>
              <a:t>giver</a:t>
            </a:r>
            <a:r>
              <a:rPr lang="it-IT" sz="1200" dirty="0">
                <a:cs typeface="Calibri" panose="020F0502020204030204" pitchFamily="34" charset="0"/>
              </a:rPr>
              <a:t>»), nell’anno 2021 quasi 2.700</a:t>
            </a:r>
            <a:r>
              <a:rPr lang="it-IT" sz="1200" b="1" dirty="0">
                <a:cs typeface="Calibri" panose="020F0502020204030204" pitchFamily="34" charset="0"/>
              </a:rPr>
              <a:t> persone per oltre 15.000.000 </a:t>
            </a:r>
            <a:r>
              <a:rPr lang="it-IT" sz="1200" dirty="0">
                <a:cs typeface="Calibri" panose="020F0502020204030204" pitchFamily="34" charset="0"/>
              </a:rPr>
              <a:t>In prospettiva, anche grazie alle opportunità derivanti dal PNRR lavoreremo su domotica, telemedicina, </a:t>
            </a:r>
            <a:r>
              <a:rPr lang="it-IT" sz="1200" dirty="0" err="1">
                <a:cs typeface="Calibri" panose="020F0502020204030204" pitchFamily="34" charset="0"/>
              </a:rPr>
              <a:t>ecc</a:t>
            </a:r>
            <a:endParaRPr lang="it-IT" sz="1200" dirty="0">
              <a:cs typeface="Calibri" panose="020F050202020403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it-IT" altLang="it-IT" sz="12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endParaRPr>
          </a:p>
          <a:p>
            <a:pPr marL="893763" marR="0" lvl="1" indent="0" algn="just" defTabSz="179388" rtl="0" eaLnBrk="1" fontAlgn="auto" latinLnBrk="0" hangingPunct="1">
              <a:lnSpc>
                <a:spcPct val="100000"/>
              </a:lnSpc>
              <a:spcBef>
                <a:spcPct val="0"/>
              </a:spcBef>
              <a:spcAft>
                <a:spcPts val="0"/>
              </a:spcAft>
              <a:buClrTx/>
              <a:buSzTx/>
              <a:buFont typeface="Arial" pitchFamily="34" charset="0"/>
              <a:buNone/>
              <a:tabLst/>
              <a:defRPr/>
            </a:pPr>
            <a:r>
              <a:rPr kumimoji="0" lang="it-IT" altLang="it-IT" sz="12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Attività di informazione, orientamento e consulenza professionale a favore di tutti i cittadini (</a:t>
            </a:r>
            <a:r>
              <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Segretariato Sociale professionale</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a:t>
            </a:r>
          </a:p>
          <a:p>
            <a:pPr marL="1179513" marR="0" lvl="1" indent="-285750" algn="just" defTabSz="179388"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I luoghi dell’accoglienza: </a:t>
            </a:r>
            <a:r>
              <a:rPr kumimoji="0" lang="it-IT" altLang="it-IT" sz="1400" b="1" i="0" u="none" strike="noStrike" kern="0" cap="none" spc="0" normalizeH="0" baseline="0" noProof="0" dirty="0">
                <a:ln>
                  <a:noFill/>
                </a:ln>
                <a:solidFill>
                  <a:srgbClr val="FF0000"/>
                </a:solidFill>
                <a:effectLst/>
                <a:uLnTx/>
                <a:uFillTx/>
                <a:latin typeface="Calibri" pitchFamily="34" charset="0"/>
                <a:ea typeface="+mn-ea"/>
                <a:cs typeface="Arial" panose="020B0604020202020204" pitchFamily="34" charset="0"/>
                <a:sym typeface="Wingdings" panose="05000000000000000000" pitchFamily="2" charset="2"/>
              </a:rPr>
              <a:t>9</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Ambiti Territoriali, </a:t>
            </a:r>
            <a:r>
              <a:rPr lang="it-IT" altLang="it-IT" sz="1400" b="1" kern="0" dirty="0">
                <a:solidFill>
                  <a:srgbClr val="FF0000"/>
                </a:solidFill>
                <a:sym typeface="Wingdings" panose="05000000000000000000" pitchFamily="2" charset="2"/>
              </a:rPr>
              <a:t>1</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Polo Cittadino per le Disabilità e </a:t>
            </a:r>
            <a:r>
              <a:rPr lang="it-IT" altLang="it-IT" sz="1400" b="1" kern="0" dirty="0">
                <a:solidFill>
                  <a:srgbClr val="FF0000"/>
                </a:solidFill>
                <a:sym typeface="Wingdings" panose="05000000000000000000" pitchFamily="2" charset="2"/>
              </a:rPr>
              <a:t>1</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Ufficio Cittadini senza Territorio;</a:t>
            </a:r>
          </a:p>
          <a:p>
            <a:pPr marL="893763" marR="0" lvl="1" indent="0" algn="just" defTabSz="179388" rtl="0" eaLnBrk="1" fontAlgn="auto" latinLnBrk="0" hangingPunct="1">
              <a:lnSpc>
                <a:spcPct val="100000"/>
              </a:lnSpc>
              <a:spcBef>
                <a:spcPct val="0"/>
              </a:spcBef>
              <a:spcAft>
                <a:spcPts val="0"/>
              </a:spcAft>
              <a:buClrTx/>
              <a:buSzTx/>
              <a:buFont typeface="Arial" pitchFamily="34" charset="0"/>
              <a:buNone/>
              <a:tabLst/>
              <a:defRPr/>
            </a:pPr>
            <a:endPar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endParaRPr>
          </a:p>
          <a:p>
            <a:pPr marL="893763" lvl="1" indent="0" algn="just" defTabSz="179388" eaLnBrk="1" fontAlgn="auto" hangingPunct="1">
              <a:spcBef>
                <a:spcPct val="0"/>
              </a:spcBef>
              <a:spcAft>
                <a:spcPts val="0"/>
              </a:spcAft>
              <a:buNone/>
              <a:defRPr/>
            </a:pPr>
            <a:r>
              <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Attività di affiancamento </a:t>
            </a:r>
            <a:r>
              <a:rPr lang="it-IT" altLang="it-IT" sz="1400" b="1" kern="0" dirty="0">
                <a:solidFill>
                  <a:prstClr val="black"/>
                </a:solidFill>
                <a:sym typeface="Wingdings" panose="05000000000000000000" pitchFamily="2" charset="2"/>
              </a:rPr>
              <a:t>professionale </a:t>
            </a:r>
            <a:r>
              <a:rPr lang="it-IT" altLang="it-IT" sz="1400" kern="0" dirty="0">
                <a:solidFill>
                  <a:prstClr val="black"/>
                </a:solidFill>
                <a:sym typeface="Wingdings" panose="05000000000000000000" pitchFamily="2" charset="2"/>
              </a:rPr>
              <a:t>a </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n. </a:t>
            </a:r>
            <a:r>
              <a:rPr kumimoji="0" lang="it-IT" altLang="it-IT" sz="1400" b="1" i="0" u="none" strike="noStrike" kern="0" cap="none" spc="0" normalizeH="0" baseline="0" noProof="0" dirty="0">
                <a:ln>
                  <a:noFill/>
                </a:ln>
                <a:solidFill>
                  <a:srgbClr val="FF0000"/>
                </a:solidFill>
                <a:effectLst/>
                <a:uLnTx/>
                <a:uFillTx/>
                <a:latin typeface="Calibri" pitchFamily="34" charset="0"/>
                <a:ea typeface="+mn-ea"/>
                <a:cs typeface="Arial" panose="020B0604020202020204" pitchFamily="34" charset="0"/>
                <a:sym typeface="Wingdings" panose="05000000000000000000" pitchFamily="2" charset="2"/>
              </a:rPr>
              <a:t>3077</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persone con disabilità («presa in carico di servizio sociale»)</a:t>
            </a:r>
          </a:p>
          <a:p>
            <a:pPr marL="1179513" marR="0" lvl="1" indent="-285750" algn="just" defTabSz="179388"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endParaRPr>
          </a:p>
          <a:p>
            <a:pPr marL="895350" marR="0" lvl="0" indent="-895350" algn="just" defTabSz="914400" rtl="0" eaLnBrk="1" fontAlgn="auto" latinLnBrk="0" hangingPunct="1">
              <a:lnSpc>
                <a:spcPct val="100000"/>
              </a:lnSpc>
              <a:spcBef>
                <a:spcPct val="0"/>
              </a:spcBef>
              <a:spcAft>
                <a:spcPts val="0"/>
              </a:spcAft>
              <a:buClrTx/>
              <a:buSzTx/>
              <a:buFont typeface="Arial" pitchFamily="34" charset="0"/>
              <a:buNone/>
              <a:tabLst/>
              <a:defRPr/>
            </a:pPr>
            <a:r>
              <a:rPr lang="it-IT" altLang="it-IT" sz="1400" b="1" kern="0" dirty="0">
                <a:solidFill>
                  <a:prstClr val="black"/>
                </a:solidFill>
                <a:sym typeface="Wingdings" panose="05000000000000000000" pitchFamily="2" charset="2"/>
              </a:rPr>
              <a:t>	P</a:t>
            </a:r>
            <a:r>
              <a:rPr kumimoji="0" lang="it-IT" altLang="it-IT" sz="1400" b="1" i="0" u="none" strike="noStrike" kern="0" cap="none" spc="0" normalizeH="0" baseline="0" noProof="0" dirty="0" err="1">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rogetti</a:t>
            </a:r>
            <a:r>
              <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di assistenza domiciliare </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per </a:t>
            </a:r>
            <a:r>
              <a:rPr lang="it-IT" altLang="it-IT" sz="1400" b="1" kern="0" dirty="0">
                <a:solidFill>
                  <a:srgbClr val="FF0000"/>
                </a:solidFill>
                <a:sym typeface="Wingdings" panose="05000000000000000000" pitchFamily="2" charset="2"/>
              </a:rPr>
              <a:t>141</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persone con disabilità attraverso i servizi accreditati </a:t>
            </a:r>
            <a:r>
              <a:rPr lang="it-IT" altLang="it-IT" sz="1400" kern="0" dirty="0">
                <a:solidFill>
                  <a:prstClr val="black"/>
                </a:solidFill>
                <a:sym typeface="Wingdings" panose="05000000000000000000" pitchFamily="2" charset="2"/>
              </a:rPr>
              <a:t>del</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Comune di </a:t>
            </a:r>
            <a:r>
              <a:rPr lang="it-IT" altLang="it-IT" sz="1400" kern="0" dirty="0">
                <a:solidFill>
                  <a:prstClr val="black"/>
                </a:solidFill>
                <a:sym typeface="Wingdings" panose="05000000000000000000" pitchFamily="2" charset="2"/>
              </a:rPr>
              <a:t>G</a:t>
            </a:r>
            <a:r>
              <a:rPr kumimoji="0" lang="it-IT" altLang="it-IT" sz="1400" b="0" i="0" u="none" strike="noStrike" kern="0" cap="none" spc="0" normalizeH="0" baseline="0" noProof="0" dirty="0" err="1">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enova</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Nel 2021, l’Amministrazione ha soddisfatto tutte le richieste pervenute (liste d’attesa)</a:t>
            </a:r>
          </a:p>
          <a:p>
            <a:pPr marL="0" marR="0" lvl="0" indent="0" algn="just" defTabSz="914400" rtl="0" eaLnBrk="1" fontAlgn="auto" latinLnBrk="0" hangingPunct="1">
              <a:lnSpc>
                <a:spcPct val="100000"/>
              </a:lnSpc>
              <a:spcBef>
                <a:spcPct val="0"/>
              </a:spcBef>
              <a:spcAft>
                <a:spcPts val="0"/>
              </a:spcAft>
              <a:buClrTx/>
              <a:buSzTx/>
              <a:buFont typeface="Arial" pitchFamily="34" charset="0"/>
              <a:buNone/>
              <a:tabLst/>
              <a:defRPr/>
            </a:pPr>
            <a:endPar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endParaRPr>
          </a:p>
          <a:p>
            <a:pPr marL="895350" indent="-895350" algn="just" eaLnBrk="1" fontAlgn="auto" hangingPunct="1">
              <a:spcBef>
                <a:spcPct val="0"/>
              </a:spcBef>
              <a:spcAft>
                <a:spcPts val="0"/>
              </a:spcAft>
              <a:buNone/>
              <a:defRPr/>
            </a:pP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a:t>
            </a:r>
            <a:r>
              <a:rPr lang="it-IT" altLang="it-IT" sz="1400" b="1" kern="0" dirty="0">
                <a:solidFill>
                  <a:srgbClr val="FF0000"/>
                </a:solidFill>
                <a:sym typeface="Wingdings" panose="05000000000000000000" pitchFamily="2" charset="2"/>
              </a:rPr>
              <a:t> 1.770</a:t>
            </a:r>
            <a:r>
              <a:rPr lang="it-IT" altLang="it-IT" sz="1400" kern="0" dirty="0">
                <a:solidFill>
                  <a:prstClr val="black"/>
                </a:solidFill>
                <a:sym typeface="Wingdings" panose="05000000000000000000" pitchFamily="2" charset="2"/>
              </a:rPr>
              <a:t> persone con disabilità grave e gravissima interessate </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da </a:t>
            </a:r>
            <a:r>
              <a:rPr kumimoji="0" lang="it-IT" altLang="it-IT" sz="1400" b="1" i="0" u="none" strike="noStrike" kern="0" cap="none" spc="0" normalizeH="0" baseline="0" noProof="0" dirty="0">
                <a:ln>
                  <a:noFill/>
                </a:ln>
                <a:solidFill>
                  <a:prstClr val="black"/>
                </a:solidFill>
                <a:effectLst/>
                <a:uLnTx/>
                <a:uFillTx/>
                <a:sym typeface="Wingdings" panose="05000000000000000000" pitchFamily="2" charset="2"/>
              </a:rPr>
              <a:t>misure</a:t>
            </a:r>
            <a:r>
              <a:rPr kumimoji="0" lang="it-IT" altLang="it-IT" sz="1400" b="1" i="0" u="none" strike="noStrike" kern="0" cap="none" spc="0" normalizeH="0" noProof="0" dirty="0">
                <a:ln>
                  <a:noFill/>
                </a:ln>
                <a:solidFill>
                  <a:prstClr val="black"/>
                </a:solidFill>
                <a:effectLst/>
                <a:uLnTx/>
                <a:uFillTx/>
                <a:sym typeface="Wingdings" panose="05000000000000000000" pitchFamily="2" charset="2"/>
              </a:rPr>
              <a:t> socio-sanitarie</a:t>
            </a:r>
            <a:r>
              <a:rPr lang="it-IT" altLang="it-IT" sz="1400" b="1" kern="0" dirty="0">
                <a:solidFill>
                  <a:prstClr val="black"/>
                </a:solidFill>
                <a:sym typeface="Wingdings" panose="05000000000000000000" pitchFamily="2" charset="2"/>
              </a:rPr>
              <a:t> per la </a:t>
            </a:r>
            <a:r>
              <a:rPr lang="it-IT" altLang="it-IT" sz="1400" b="1" kern="0" dirty="0">
                <a:sym typeface="Wingdings" panose="05000000000000000000" pitchFamily="2" charset="2"/>
              </a:rPr>
              <a:t>Non </a:t>
            </a:r>
            <a:r>
              <a:rPr lang="it-IT" altLang="it-IT" sz="1400" b="1" kern="0" dirty="0">
                <a:solidFill>
                  <a:prstClr val="black"/>
                </a:solidFill>
                <a:sym typeface="Wingdings" panose="05000000000000000000" pitchFamily="2" charset="2"/>
              </a:rPr>
              <a:t>Autosufficienza e per il Dopo di Noi </a:t>
            </a:r>
            <a:r>
              <a:rPr lang="it-IT" altLang="it-IT" sz="1400" kern="0" dirty="0">
                <a:solidFill>
                  <a:prstClr val="black"/>
                </a:solidFill>
                <a:sym typeface="Wingdings" panose="05000000000000000000" pitchFamily="2" charset="2"/>
              </a:rPr>
              <a:t>e </a:t>
            </a:r>
            <a:r>
              <a:rPr lang="it-IT" altLang="it-IT" sz="1400" b="1" kern="0" dirty="0">
                <a:solidFill>
                  <a:srgbClr val="FF0000"/>
                </a:solidFill>
                <a:sym typeface="Wingdings" panose="05000000000000000000" pitchFamily="2" charset="2"/>
              </a:rPr>
              <a:t>510 </a:t>
            </a:r>
            <a:r>
              <a:rPr lang="it-IT" altLang="it-IT" sz="1400" kern="0" dirty="0">
                <a:sym typeface="Wingdings" panose="05000000000000000000" pitchFamily="2" charset="2"/>
              </a:rPr>
              <a:t>persone con </a:t>
            </a:r>
            <a:r>
              <a:rPr lang="it-IT" altLang="it-IT" sz="1400" kern="0" dirty="0">
                <a:solidFill>
                  <a:prstClr val="black"/>
                </a:solidFill>
                <a:sym typeface="Wingdings" panose="05000000000000000000" pitchFamily="2" charset="2"/>
              </a:rPr>
              <a:t>contributi per la semi-residenzialità e la residenzialità</a:t>
            </a:r>
            <a:endParaRPr kumimoji="0" lang="it-IT" altLang="it-IT" sz="1400" i="0" u="none" strike="noStrike" kern="0" cap="none" spc="0" normalizeH="0" baseline="0" noProof="0" dirty="0">
              <a:ln>
                <a:noFill/>
              </a:ln>
              <a:solidFill>
                <a:prstClr val="black"/>
              </a:solidFill>
              <a:effectLst/>
              <a:uLnTx/>
              <a:uFillTx/>
              <a:sym typeface="Wingdings" panose="05000000000000000000" pitchFamily="2" charset="2"/>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a:t>
            </a:r>
          </a:p>
          <a:p>
            <a:pPr lvl="0" algn="just" eaLnBrk="1" fontAlgn="auto" hangingPunct="1">
              <a:spcBef>
                <a:spcPct val="0"/>
              </a:spcBef>
              <a:spcAft>
                <a:spcPts val="0"/>
              </a:spcAft>
              <a:buNone/>
              <a:defRPr/>
            </a:pPr>
            <a:r>
              <a:rPr lang="it-IT" altLang="it-IT" sz="1400" b="1" kern="0" dirty="0">
                <a:solidFill>
                  <a:prstClr val="black"/>
                </a:solidFill>
                <a:sym typeface="Wingdings" panose="05000000000000000000" pitchFamily="2" charset="2"/>
              </a:rPr>
              <a:t>	S</a:t>
            </a:r>
            <a:r>
              <a:rPr kumimoji="0" lang="it-IT" altLang="it-IT" sz="1400" b="1" i="0" u="none" strike="noStrike" kern="0" cap="none" spc="0" normalizeH="0" baseline="0" noProof="0" dirty="0" err="1">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ervizio</a:t>
            </a:r>
            <a:r>
              <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di Trasporto Disabili</a:t>
            </a:r>
            <a:r>
              <a:rPr lang="it-IT" altLang="it-IT" sz="1400" kern="0" dirty="0">
                <a:solidFill>
                  <a:prstClr val="black"/>
                </a:solidFill>
                <a:sym typeface="Wingdings" panose="05000000000000000000" pitchFamily="2" charset="2"/>
              </a:rPr>
              <a:t> per </a:t>
            </a:r>
            <a:r>
              <a:rPr lang="it-IT" altLang="it-IT" sz="1400" b="1" kern="0" dirty="0">
                <a:solidFill>
                  <a:srgbClr val="FF0000"/>
                </a:solidFill>
                <a:sym typeface="Wingdings" panose="05000000000000000000" pitchFamily="2" charset="2"/>
              </a:rPr>
              <a:t>951</a:t>
            </a:r>
            <a:r>
              <a:rPr lang="it-IT" altLang="it-IT" sz="1400" b="1" kern="0" dirty="0">
                <a:solidFill>
                  <a:prstClr val="black"/>
                </a:solidFill>
                <a:sym typeface="Wingdings" panose="05000000000000000000" pitchFamily="2" charset="2"/>
              </a:rPr>
              <a:t> </a:t>
            </a:r>
            <a:r>
              <a:rPr lang="it-IT" altLang="it-IT" sz="1400" kern="0" dirty="0" smtClean="0">
                <a:solidFill>
                  <a:prstClr val="black"/>
                </a:solidFill>
                <a:sym typeface="Wingdings" panose="05000000000000000000" pitchFamily="2" charset="2"/>
              </a:rPr>
              <a:t>persone</a:t>
            </a:r>
            <a:endParaRPr lang="it-IT" altLang="it-IT" sz="1400" kern="0" dirty="0">
              <a:solidFill>
                <a:prstClr val="black"/>
              </a:solidFill>
              <a:sym typeface="Wingdings" panose="05000000000000000000" pitchFamily="2" charset="2"/>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it-IT" altLang="it-IT" sz="1400" kern="0" dirty="0">
                <a:solidFill>
                  <a:prstClr val="black"/>
                </a:solidFill>
                <a:sym typeface="Wingdings" panose="05000000000000000000" pitchFamily="2" charset="2"/>
              </a:rPr>
              <a:t>	</a:t>
            </a:r>
          </a:p>
          <a:p>
            <a:pPr lvl="0" algn="just" eaLnBrk="1" fontAlgn="auto" hangingPunct="1">
              <a:spcBef>
                <a:spcPct val="0"/>
              </a:spcBef>
              <a:spcAft>
                <a:spcPts val="0"/>
              </a:spcAft>
              <a:buNone/>
              <a:defRPr/>
            </a:pPr>
            <a:r>
              <a:rPr kumimoji="0" lang="it-IT" altLang="it-IT" sz="1400" b="1"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P</a:t>
            </a:r>
            <a:r>
              <a:rPr lang="it-IT" altLang="it-IT" sz="1400" b="1" kern="0" dirty="0" err="1">
                <a:solidFill>
                  <a:prstClr val="black"/>
                </a:solidFill>
                <a:sym typeface="Wingdings" panose="05000000000000000000" pitchFamily="2" charset="2"/>
              </a:rPr>
              <a:t>ercorsi</a:t>
            </a:r>
            <a:r>
              <a:rPr lang="it-IT" altLang="it-IT" sz="1400" b="1" kern="0" dirty="0">
                <a:solidFill>
                  <a:prstClr val="black"/>
                </a:solidFill>
                <a:sym typeface="Wingdings" panose="05000000000000000000" pitchFamily="2" charset="2"/>
              </a:rPr>
              <a:t> di inclusione socio-lavorativa (borse lavoro) </a:t>
            </a:r>
            <a:r>
              <a:rPr lang="it-IT" altLang="it-IT" sz="1400" kern="0" dirty="0">
                <a:solidFill>
                  <a:prstClr val="black"/>
                </a:solidFill>
                <a:sym typeface="Wingdings" panose="05000000000000000000" pitchFamily="2" charset="2"/>
              </a:rPr>
              <a:t>per </a:t>
            </a:r>
            <a:r>
              <a:rPr kumimoji="0" lang="it-IT" altLang="it-IT" sz="1400" b="1" i="0" u="none" strike="noStrike" kern="0" cap="none" spc="0" normalizeH="0" baseline="0" noProof="0" dirty="0">
                <a:ln>
                  <a:noFill/>
                </a:ln>
                <a:solidFill>
                  <a:srgbClr val="FF0000"/>
                </a:solidFill>
                <a:effectLst/>
                <a:uLnTx/>
                <a:uFillTx/>
                <a:latin typeface="Calibri" pitchFamily="34" charset="0"/>
                <a:ea typeface="+mn-ea"/>
                <a:cs typeface="Arial" panose="020B0604020202020204" pitchFamily="34" charset="0"/>
                <a:sym typeface="Wingdings" panose="05000000000000000000" pitchFamily="2" charset="2"/>
              </a:rPr>
              <a:t>130</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persone  	</a:t>
            </a:r>
          </a:p>
          <a:p>
            <a:pPr algn="just" eaLnBrk="1" fontAlgn="auto" hangingPunct="1">
              <a:spcBef>
                <a:spcPct val="0"/>
              </a:spcBef>
              <a:spcAft>
                <a:spcPts val="0"/>
              </a:spcAft>
              <a:buNone/>
              <a:defRPr/>
            </a:pPr>
            <a:r>
              <a:rPr lang="it-IT" altLang="it-IT" sz="1400" kern="0" dirty="0">
                <a:solidFill>
                  <a:prstClr val="black"/>
                </a:solidFill>
                <a:sym typeface="Wingdings" panose="05000000000000000000" pitchFamily="2" charset="2"/>
              </a:rPr>
              <a:t>	</a:t>
            </a:r>
            <a:endParaRPr lang="it-IT" altLang="it-IT" sz="1400" b="1" kern="0" dirty="0">
              <a:solidFill>
                <a:prstClr val="black"/>
              </a:solidFill>
              <a:sym typeface="Wingdings" panose="05000000000000000000" pitchFamily="2" charset="2"/>
            </a:endParaRPr>
          </a:p>
          <a:p>
            <a:pPr algn="just" eaLnBrk="1" fontAlgn="auto" hangingPunct="1">
              <a:spcBef>
                <a:spcPct val="0"/>
              </a:spcBef>
              <a:spcAft>
                <a:spcPts val="0"/>
              </a:spcAft>
              <a:buNone/>
              <a:defRPr/>
            </a:pPr>
            <a:r>
              <a:rPr lang="it-IT" altLang="it-IT" sz="1400" b="1" kern="0" dirty="0">
                <a:solidFill>
                  <a:prstClr val="black"/>
                </a:solidFill>
                <a:sym typeface="Wingdings" panose="05000000000000000000" pitchFamily="2" charset="2"/>
              </a:rPr>
              <a:t>	Attività dei centri socio ricreativi </a:t>
            </a:r>
            <a:r>
              <a:rPr lang="it-IT" altLang="it-IT" sz="1400" kern="0" dirty="0">
                <a:solidFill>
                  <a:prstClr val="black"/>
                </a:solidFill>
                <a:sym typeface="Wingdings" panose="05000000000000000000" pitchFamily="2" charset="2"/>
              </a:rPr>
              <a:t>per </a:t>
            </a:r>
            <a:r>
              <a:rPr kumimoji="0" lang="it-IT" altLang="it-IT" sz="1400" b="1" i="0" u="none" strike="noStrike" kern="0" cap="none" spc="0" normalizeH="0" baseline="0" noProof="0" dirty="0">
                <a:ln>
                  <a:noFill/>
                </a:ln>
                <a:solidFill>
                  <a:srgbClr val="FF0000"/>
                </a:solidFill>
                <a:effectLst/>
                <a:uLnTx/>
                <a:uFillTx/>
                <a:latin typeface="Calibri" pitchFamily="34" charset="0"/>
                <a:ea typeface="+mn-ea"/>
                <a:cs typeface="Arial" panose="020B0604020202020204" pitchFamily="34" charset="0"/>
                <a:sym typeface="Wingdings" panose="05000000000000000000" pitchFamily="2" charset="2"/>
              </a:rPr>
              <a:t>180</a:t>
            </a:r>
            <a:r>
              <a:rPr kumimoji="0" lang="it-IT" altLang="it-IT" sz="1400" b="0" i="0" u="none" strike="noStrike" kern="0" cap="none" spc="0" normalizeH="0" baseline="0" noProof="0" dirty="0">
                <a:ln>
                  <a:noFill/>
                </a:ln>
                <a:solidFill>
                  <a:prstClr val="black"/>
                </a:solidFill>
                <a:effectLst/>
                <a:uLnTx/>
                <a:uFillTx/>
                <a:latin typeface="Calibri" pitchFamily="34" charset="0"/>
                <a:ea typeface="+mn-ea"/>
                <a:cs typeface="Arial" panose="020B0604020202020204" pitchFamily="34" charset="0"/>
                <a:sym typeface="Wingdings" panose="05000000000000000000" pitchFamily="2" charset="2"/>
              </a:rPr>
              <a:t> persone con disabilità</a:t>
            </a:r>
          </a:p>
        </p:txBody>
      </p:sp>
      <p:pic>
        <p:nvPicPr>
          <p:cNvPr id="14340" name="Picture 4">
            <a:extLst>
              <a:ext uri="{FF2B5EF4-FFF2-40B4-BE49-F238E27FC236}">
                <a16:creationId xmlns:a16="http://schemas.microsoft.com/office/drawing/2014/main" id="{BDC6B3CC-EF32-4262-AD94-3DE9BC75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31" y="2038237"/>
            <a:ext cx="833305" cy="53673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pic>
        <p:nvPicPr>
          <p:cNvPr id="14341" name="Picture 5">
            <a:extLst>
              <a:ext uri="{FF2B5EF4-FFF2-40B4-BE49-F238E27FC236}">
                <a16:creationId xmlns:a16="http://schemas.microsoft.com/office/drawing/2014/main" id="{F8E6D010-7395-481B-B29A-C106FBDE6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93" y="3334512"/>
            <a:ext cx="891810" cy="4921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pic>
        <p:nvPicPr>
          <p:cNvPr id="16390" name="Picture 6">
            <a:extLst>
              <a:ext uri="{FF2B5EF4-FFF2-40B4-BE49-F238E27FC236}">
                <a16:creationId xmlns:a16="http://schemas.microsoft.com/office/drawing/2014/main" id="{DE34513D-700D-48E1-8676-AD3245369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0745" y="4676382"/>
            <a:ext cx="879162" cy="527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a:extLst>
              <a:ext uri="{FF2B5EF4-FFF2-40B4-BE49-F238E27FC236}">
                <a16:creationId xmlns:a16="http://schemas.microsoft.com/office/drawing/2014/main" id="{45DE48C7-DC2C-49F5-B19D-187BF784C862}"/>
              </a:ext>
            </a:extLst>
          </p:cNvPr>
          <p:cNvPicPr>
            <a:picLocks noChangeAspect="1"/>
          </p:cNvPicPr>
          <p:nvPr/>
        </p:nvPicPr>
        <p:blipFill>
          <a:blip r:embed="rId6"/>
          <a:stretch>
            <a:fillRect/>
          </a:stretch>
        </p:blipFill>
        <p:spPr>
          <a:xfrm>
            <a:off x="246492" y="2642321"/>
            <a:ext cx="846257" cy="52538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3" name="Immagine 2">
            <a:extLst>
              <a:ext uri="{FF2B5EF4-FFF2-40B4-BE49-F238E27FC236}">
                <a16:creationId xmlns:a16="http://schemas.microsoft.com/office/drawing/2014/main" id="{C8E86D4D-0FC1-4752-A943-61A93165EB2F}"/>
              </a:ext>
            </a:extLst>
          </p:cNvPr>
          <p:cNvPicPr>
            <a:picLocks noChangeAspect="1"/>
          </p:cNvPicPr>
          <p:nvPr/>
        </p:nvPicPr>
        <p:blipFill>
          <a:blip r:embed="rId7"/>
          <a:stretch>
            <a:fillRect/>
          </a:stretch>
        </p:blipFill>
        <p:spPr>
          <a:xfrm>
            <a:off x="283941" y="3983314"/>
            <a:ext cx="842962" cy="59780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4" name="Immagine 3">
            <a:extLst>
              <a:ext uri="{FF2B5EF4-FFF2-40B4-BE49-F238E27FC236}">
                <a16:creationId xmlns:a16="http://schemas.microsoft.com/office/drawing/2014/main" id="{9498C2C0-0D6E-4B46-BE67-52D6D5847B79}"/>
              </a:ext>
            </a:extLst>
          </p:cNvPr>
          <p:cNvPicPr>
            <a:picLocks noChangeAspect="1"/>
          </p:cNvPicPr>
          <p:nvPr/>
        </p:nvPicPr>
        <p:blipFill>
          <a:blip r:embed="rId8"/>
          <a:stretch>
            <a:fillRect/>
          </a:stretch>
        </p:blipFill>
        <p:spPr>
          <a:xfrm>
            <a:off x="235093" y="5517232"/>
            <a:ext cx="844704" cy="579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4">
            <a:extLst>
              <a:ext uri="{FF2B5EF4-FFF2-40B4-BE49-F238E27FC236}">
                <a16:creationId xmlns:a16="http://schemas.microsoft.com/office/drawing/2014/main" id="{C1BC7F91-BB97-4698-81D9-3C4CC7FF1FF8}"/>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2D1351B-702C-4F02-A627-9C9D8E745746}" type="slidenum">
              <a:rPr lang="it-IT" altLang="it-IT" sz="1400">
                <a:solidFill>
                  <a:srgbClr val="FFFFFF"/>
                </a:solidFill>
                <a:latin typeface="Franklin Gothic Book" panose="020B0503020102020204" pitchFamily="34" charset="0"/>
              </a:rPr>
              <a:pPr>
                <a:spcBef>
                  <a:spcPct val="0"/>
                </a:spcBef>
                <a:buClrTx/>
                <a:buSzTx/>
                <a:buFontTx/>
                <a:buNone/>
              </a:pPr>
              <a:t>12</a:t>
            </a:fld>
            <a:endParaRPr lang="it-IT" altLang="it-IT" sz="1400">
              <a:solidFill>
                <a:srgbClr val="FFFFFF"/>
              </a:solidFill>
              <a:latin typeface="Franklin Gothic Book" panose="020B0503020102020204" pitchFamily="34" charset="0"/>
            </a:endParaRPr>
          </a:p>
        </p:txBody>
      </p:sp>
      <p:sp>
        <p:nvSpPr>
          <p:cNvPr id="7" name="Rettangolo 3">
            <a:extLst>
              <a:ext uri="{FF2B5EF4-FFF2-40B4-BE49-F238E27FC236}">
                <a16:creationId xmlns:a16="http://schemas.microsoft.com/office/drawing/2014/main" id="{4B19CF67-FF79-493B-90A8-97299E79DCD6}"/>
              </a:ext>
            </a:extLst>
          </p:cNvPr>
          <p:cNvSpPr>
            <a:spLocks noChangeArrowheads="1"/>
          </p:cNvSpPr>
          <p:nvPr/>
        </p:nvSpPr>
        <p:spPr bwMode="auto">
          <a:xfrm>
            <a:off x="107950" y="188913"/>
            <a:ext cx="8748713"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it-IT" altLang="it-IT" sz="1600" b="1" kern="0" dirty="0">
                <a:solidFill>
                  <a:srgbClr val="C00000"/>
                </a:solidFill>
              </a:rPr>
              <a:t>AREA ANZIANI</a:t>
            </a:r>
          </a:p>
          <a:p>
            <a:pPr algn="just" eaLnBrk="1" fontAlgn="auto" hangingPunct="1">
              <a:spcBef>
                <a:spcPct val="0"/>
              </a:spcBef>
              <a:spcAft>
                <a:spcPts val="0"/>
              </a:spcAft>
              <a:buFont typeface="Arial" pitchFamily="34" charset="0"/>
              <a:buNone/>
              <a:defRPr/>
            </a:pPr>
            <a:endParaRPr lang="it-IT" altLang="it-IT" sz="1200" b="1" kern="0" dirty="0">
              <a:solidFill>
                <a:srgbClr val="C00000"/>
              </a:solidFill>
              <a:sym typeface="Wingdings" panose="05000000000000000000" pitchFamily="2" charset="2"/>
            </a:endParaRPr>
          </a:p>
          <a:p>
            <a:pPr algn="just" eaLnBrk="1" fontAlgn="auto" hangingPunct="1">
              <a:spcBef>
                <a:spcPct val="0"/>
              </a:spcBef>
              <a:spcAft>
                <a:spcPts val="0"/>
              </a:spcAft>
              <a:buFontTx/>
              <a:buNone/>
              <a:defRPr/>
            </a:pPr>
            <a:endParaRPr lang="it-IT" altLang="it-IT" sz="1400" kern="0" dirty="0">
              <a:solidFill>
                <a:prstClr val="black"/>
              </a:solidFill>
            </a:endParaRPr>
          </a:p>
          <a:p>
            <a:pPr marL="893763" lvl="1" indent="0" algn="just" defTabSz="179388" eaLnBrk="1" fontAlgn="auto" hangingPunct="1">
              <a:spcBef>
                <a:spcPct val="0"/>
              </a:spcBef>
              <a:spcAft>
                <a:spcPts val="0"/>
              </a:spcAft>
              <a:buNone/>
              <a:defRPr/>
            </a:pPr>
            <a:r>
              <a:rPr lang="it-IT" altLang="it-IT" sz="1400" b="1" kern="0" dirty="0">
                <a:sym typeface="Wingdings" panose="05000000000000000000" pitchFamily="2" charset="2"/>
              </a:rPr>
              <a:t>	</a:t>
            </a:r>
            <a:r>
              <a:rPr lang="it-IT" altLang="it-IT" sz="1400" kern="0" dirty="0">
                <a:sym typeface="Wingdings" panose="05000000000000000000" pitchFamily="2" charset="2"/>
              </a:rPr>
              <a:t>Attività di informazione, orientamento e consulenza professionale a favore di tutti i cittadini (</a:t>
            </a:r>
            <a:r>
              <a:rPr lang="it-IT" altLang="it-IT" sz="1400" b="1" kern="0" dirty="0">
                <a:sym typeface="Wingdings" panose="05000000000000000000" pitchFamily="2" charset="2"/>
              </a:rPr>
              <a:t>Segretariato Sociale professionale</a:t>
            </a:r>
            <a:r>
              <a:rPr lang="it-IT" altLang="it-IT" sz="1400" kern="0" dirty="0">
                <a:sym typeface="Wingdings" panose="05000000000000000000" pitchFamily="2" charset="2"/>
              </a:rPr>
              <a:t>)</a:t>
            </a:r>
          </a:p>
          <a:p>
            <a:pPr marL="1179513" lvl="1" algn="just" defTabSz="179388" eaLnBrk="1" fontAlgn="auto" hangingPunct="1">
              <a:spcBef>
                <a:spcPct val="0"/>
              </a:spcBef>
              <a:spcAft>
                <a:spcPts val="0"/>
              </a:spcAft>
              <a:buFont typeface="Wingdings" panose="05000000000000000000" pitchFamily="2" charset="2"/>
              <a:buChar char="ü"/>
              <a:defRPr/>
            </a:pPr>
            <a:r>
              <a:rPr lang="it-IT" altLang="it-IT" sz="1400" b="1" kern="0" dirty="0">
                <a:solidFill>
                  <a:srgbClr val="FF0000"/>
                </a:solidFill>
                <a:sym typeface="Wingdings" panose="05000000000000000000" pitchFamily="2" charset="2"/>
              </a:rPr>
              <a:t>1.499</a:t>
            </a:r>
            <a:r>
              <a:rPr lang="it-IT" altLang="it-IT" sz="1400" kern="0" dirty="0">
                <a:sym typeface="Wingdings" panose="05000000000000000000" pitchFamily="2" charset="2"/>
              </a:rPr>
              <a:t> persone che hanno beneficiato dell’attività di segretariato sociale professionale per problemi relativi ad anziani ed alle loro famiglie;</a:t>
            </a:r>
          </a:p>
          <a:p>
            <a:pPr marL="1179513" lvl="1" algn="just" defTabSz="179388" eaLnBrk="1" fontAlgn="auto" hangingPunct="1">
              <a:spcBef>
                <a:spcPct val="0"/>
              </a:spcBef>
              <a:spcAft>
                <a:spcPts val="0"/>
              </a:spcAft>
              <a:buFont typeface="Wingdings" panose="05000000000000000000" pitchFamily="2" charset="2"/>
              <a:buChar char="ü"/>
              <a:tabLst>
                <a:tab pos="177800" algn="l"/>
              </a:tabLst>
              <a:defRPr/>
            </a:pPr>
            <a:r>
              <a:rPr lang="it-IT" altLang="it-IT" sz="1400" kern="0" dirty="0">
                <a:sym typeface="Wingdings" panose="05000000000000000000" pitchFamily="2" charset="2"/>
              </a:rPr>
              <a:t>I luoghi dell’accoglienza: </a:t>
            </a:r>
            <a:r>
              <a:rPr lang="it-IT" altLang="it-IT" sz="1400" b="1" kern="0" dirty="0">
                <a:solidFill>
                  <a:srgbClr val="FF0000"/>
                </a:solidFill>
                <a:sym typeface="Wingdings" panose="05000000000000000000" pitchFamily="2" charset="2"/>
              </a:rPr>
              <a:t>9</a:t>
            </a:r>
            <a:r>
              <a:rPr lang="it-IT" altLang="it-IT" sz="1400" kern="0" dirty="0">
                <a:sym typeface="Wingdings" panose="05000000000000000000" pitchFamily="2" charset="2"/>
              </a:rPr>
              <a:t> Ambiti Territoriali, </a:t>
            </a:r>
            <a:r>
              <a:rPr lang="it-IT" altLang="it-IT" sz="1400" b="1" kern="0" dirty="0">
                <a:solidFill>
                  <a:srgbClr val="FF0000"/>
                </a:solidFill>
                <a:sym typeface="Wingdings" panose="05000000000000000000" pitchFamily="2" charset="2"/>
              </a:rPr>
              <a:t>1</a:t>
            </a:r>
            <a:r>
              <a:rPr lang="it-IT" altLang="it-IT" sz="1400" kern="0" dirty="0">
                <a:sym typeface="Wingdings" panose="05000000000000000000" pitchFamily="2" charset="2"/>
              </a:rPr>
              <a:t> Polo Cittadino per le Disabilità e </a:t>
            </a:r>
            <a:r>
              <a:rPr lang="it-IT" altLang="it-IT" sz="1400" b="1" kern="0" dirty="0">
                <a:solidFill>
                  <a:srgbClr val="FF0000"/>
                </a:solidFill>
                <a:sym typeface="Wingdings" panose="05000000000000000000" pitchFamily="2" charset="2"/>
              </a:rPr>
              <a:t>1</a:t>
            </a:r>
            <a:r>
              <a:rPr lang="it-IT" altLang="it-IT" sz="1400" kern="0" dirty="0">
                <a:sym typeface="Wingdings" panose="05000000000000000000" pitchFamily="2" charset="2"/>
              </a:rPr>
              <a:t> Ufficio Cittadini senza Territorio;</a:t>
            </a:r>
          </a:p>
          <a:p>
            <a:pPr marL="893763" lvl="1" indent="0" algn="just" defTabSz="179388" eaLnBrk="1" fontAlgn="auto" hangingPunct="1">
              <a:spcBef>
                <a:spcPct val="0"/>
              </a:spcBef>
              <a:spcAft>
                <a:spcPts val="0"/>
              </a:spcAft>
              <a:buNone/>
              <a:tabLst>
                <a:tab pos="177800" algn="l"/>
              </a:tabLst>
              <a:defRPr/>
            </a:pPr>
            <a:endParaRPr lang="it-IT" altLang="it-IT" sz="1400" kern="0" dirty="0">
              <a:sym typeface="Wingdings" panose="05000000000000000000" pitchFamily="2" charset="2"/>
            </a:endParaRPr>
          </a:p>
          <a:p>
            <a:pPr marL="893763" lvl="1" indent="0" algn="just" defTabSz="179388" eaLnBrk="1" fontAlgn="auto" hangingPunct="1">
              <a:spcBef>
                <a:spcPct val="0"/>
              </a:spcBef>
              <a:spcAft>
                <a:spcPts val="0"/>
              </a:spcAft>
              <a:buNone/>
              <a:tabLst>
                <a:tab pos="177800" algn="l"/>
              </a:tabLst>
              <a:defRPr/>
            </a:pPr>
            <a:r>
              <a:rPr lang="it-IT" altLang="it-IT" sz="1400" b="1" dirty="0">
                <a:sym typeface="Wingdings" panose="05000000000000000000" pitchFamily="2" charset="2"/>
              </a:rPr>
              <a:t>Attività professionale di affiancamento </a:t>
            </a:r>
            <a:r>
              <a:rPr lang="it-IT" altLang="it-IT" sz="1400" dirty="0">
                <a:sym typeface="Wingdings" panose="05000000000000000000" pitchFamily="2" charset="2"/>
              </a:rPr>
              <a:t>a </a:t>
            </a:r>
            <a:r>
              <a:rPr lang="it-IT" altLang="it-IT" sz="1400" b="1" kern="0" dirty="0">
                <a:solidFill>
                  <a:srgbClr val="FF0000"/>
                </a:solidFill>
                <a:sym typeface="Wingdings" panose="05000000000000000000" pitchFamily="2" charset="2"/>
              </a:rPr>
              <a:t>5.304</a:t>
            </a:r>
            <a:r>
              <a:rPr lang="it-IT" altLang="it-IT" sz="1400" kern="0" dirty="0">
                <a:sym typeface="Wingdings" panose="05000000000000000000" pitchFamily="2" charset="2"/>
              </a:rPr>
              <a:t> </a:t>
            </a:r>
            <a:r>
              <a:rPr lang="it-IT" altLang="it-IT" sz="1400" dirty="0">
                <a:sym typeface="Wingdings" panose="05000000000000000000" pitchFamily="2" charset="2"/>
              </a:rPr>
              <a:t>persone anziane e loro famiglie («presa in carico di servizio sociale»)</a:t>
            </a:r>
          </a:p>
          <a:p>
            <a:pPr marL="893763" lvl="1" indent="0" algn="just" defTabSz="179388" eaLnBrk="1" fontAlgn="auto" hangingPunct="1">
              <a:spcBef>
                <a:spcPct val="0"/>
              </a:spcBef>
              <a:spcAft>
                <a:spcPts val="0"/>
              </a:spcAft>
              <a:buNone/>
              <a:tabLst>
                <a:tab pos="177800" algn="l"/>
              </a:tabLst>
              <a:defRPr/>
            </a:pPr>
            <a:endParaRPr lang="it-IT" altLang="it-IT" sz="1400" kern="0" dirty="0">
              <a:sym typeface="Wingdings" panose="05000000000000000000" pitchFamily="2" charset="2"/>
            </a:endParaRPr>
          </a:p>
          <a:p>
            <a:pPr marL="895350" indent="-895350" algn="just" eaLnBrk="1" fontAlgn="auto" hangingPunct="1">
              <a:spcBef>
                <a:spcPct val="0"/>
              </a:spcBef>
              <a:spcAft>
                <a:spcPts val="0"/>
              </a:spcAft>
              <a:buNone/>
              <a:defRPr/>
            </a:pPr>
            <a:r>
              <a:rPr lang="it-IT" altLang="it-IT" sz="1400" b="1" kern="0" dirty="0">
                <a:sym typeface="Wingdings" panose="05000000000000000000" pitchFamily="2" charset="2"/>
              </a:rPr>
              <a:t>	Progetti di assistenza domiciliare </a:t>
            </a:r>
            <a:r>
              <a:rPr lang="it-IT" altLang="it-IT" sz="1400" kern="0" dirty="0">
                <a:sym typeface="Wingdings" panose="05000000000000000000" pitchFamily="2" charset="2"/>
              </a:rPr>
              <a:t>per</a:t>
            </a:r>
            <a:r>
              <a:rPr lang="it-IT" altLang="it-IT" sz="1400" b="1" kern="0" dirty="0">
                <a:sym typeface="Wingdings" panose="05000000000000000000" pitchFamily="2" charset="2"/>
              </a:rPr>
              <a:t> </a:t>
            </a:r>
            <a:r>
              <a:rPr lang="it-IT" altLang="it-IT" sz="1400" kern="0" dirty="0">
                <a:sym typeface="Wingdings" panose="05000000000000000000" pitchFamily="2" charset="2"/>
              </a:rPr>
              <a:t>n. </a:t>
            </a:r>
            <a:r>
              <a:rPr lang="it-IT" altLang="it-IT" sz="1400" b="1" kern="0" dirty="0">
                <a:solidFill>
                  <a:srgbClr val="FF0000"/>
                </a:solidFill>
                <a:sym typeface="Wingdings" panose="05000000000000000000" pitchFamily="2" charset="2"/>
              </a:rPr>
              <a:t>513</a:t>
            </a:r>
            <a:r>
              <a:rPr lang="it-IT" altLang="it-IT" sz="1400" kern="0" dirty="0">
                <a:sym typeface="Wingdings" panose="05000000000000000000" pitchFamily="2" charset="2"/>
              </a:rPr>
              <a:t> persone anziane in situazione di fragilità, realizzati, con il supporto dei servizi sociali territoriali, attraverso i servizi accreditati (</a:t>
            </a:r>
            <a:r>
              <a:rPr lang="it-IT" altLang="it-IT" sz="1400" kern="0" dirty="0" err="1">
                <a:sym typeface="Wingdings" panose="05000000000000000000" pitchFamily="2" charset="2"/>
              </a:rPr>
              <a:t>Do.Ge</a:t>
            </a:r>
            <a:r>
              <a:rPr lang="it-IT" altLang="it-IT" sz="1400" kern="0" dirty="0">
                <a:sym typeface="Wingdings" panose="05000000000000000000" pitchFamily="2" charset="2"/>
              </a:rPr>
              <a:t>).</a:t>
            </a:r>
          </a:p>
          <a:p>
            <a:pPr marL="895350" indent="-895350" algn="just" eaLnBrk="1" fontAlgn="auto" hangingPunct="1">
              <a:spcBef>
                <a:spcPct val="0"/>
              </a:spcBef>
              <a:spcAft>
                <a:spcPts val="0"/>
              </a:spcAft>
              <a:buNone/>
              <a:defRPr/>
            </a:pPr>
            <a:r>
              <a:rPr lang="it-IT" altLang="it-IT" sz="1400" kern="0" dirty="0">
                <a:sym typeface="Wingdings" panose="05000000000000000000" pitchFamily="2" charset="2"/>
              </a:rPr>
              <a:t>	Progetti di assistenza domiciliare post ospedaliera</a:t>
            </a:r>
            <a:r>
              <a:rPr lang="it-IT" altLang="it-IT" sz="1400" b="1" kern="0" dirty="0">
                <a:sym typeface="Wingdings" panose="05000000000000000000" pitchFamily="2" charset="2"/>
              </a:rPr>
              <a:t>, dimissioni protette </a:t>
            </a:r>
            <a:r>
              <a:rPr lang="it-IT" altLang="it-IT" sz="1400" kern="0" dirty="0">
                <a:sym typeface="Wingdings" panose="05000000000000000000" pitchFamily="2" charset="2"/>
              </a:rPr>
              <a:t>(Meglio A </a:t>
            </a:r>
            <a:r>
              <a:rPr lang="it-IT" altLang="it-IT" sz="1400" kern="0" dirty="0" err="1">
                <a:sym typeface="Wingdings" panose="05000000000000000000" pitchFamily="2" charset="2"/>
              </a:rPr>
              <a:t>Casa_MAC</a:t>
            </a:r>
            <a:r>
              <a:rPr lang="it-IT" altLang="it-IT" sz="1400" kern="0" dirty="0">
                <a:sym typeface="Wingdings" panose="05000000000000000000" pitchFamily="2" charset="2"/>
              </a:rPr>
              <a:t>) per </a:t>
            </a:r>
            <a:r>
              <a:rPr lang="it-IT" altLang="it-IT" sz="1400" b="1" kern="0" dirty="0">
                <a:solidFill>
                  <a:srgbClr val="FF0000"/>
                </a:solidFill>
                <a:sym typeface="Wingdings" panose="05000000000000000000" pitchFamily="2" charset="2"/>
              </a:rPr>
              <a:t>1.613</a:t>
            </a:r>
            <a:r>
              <a:rPr lang="it-IT" altLang="it-IT" sz="1400" kern="0" dirty="0">
                <a:sym typeface="Wingdings" panose="05000000000000000000" pitchFamily="2" charset="2"/>
              </a:rPr>
              <a:t> persone anziane</a:t>
            </a:r>
          </a:p>
          <a:p>
            <a:pPr algn="just" eaLnBrk="1" fontAlgn="auto" hangingPunct="1">
              <a:spcBef>
                <a:spcPct val="0"/>
              </a:spcBef>
              <a:spcAft>
                <a:spcPts val="0"/>
              </a:spcAft>
              <a:buFontTx/>
              <a:buNone/>
              <a:defRPr/>
            </a:pPr>
            <a:r>
              <a:rPr lang="it-IT" altLang="it-IT" sz="1400" kern="0" dirty="0">
                <a:sym typeface="Wingdings" panose="05000000000000000000" pitchFamily="2" charset="2"/>
              </a:rPr>
              <a:t>	Altre azioni di assistenza al domicilio:</a:t>
            </a:r>
          </a:p>
          <a:p>
            <a:pPr algn="just" eaLnBrk="1" fontAlgn="auto" hangingPunct="1">
              <a:spcBef>
                <a:spcPct val="0"/>
              </a:spcBef>
              <a:spcAft>
                <a:spcPts val="0"/>
              </a:spcAft>
              <a:buFontTx/>
              <a:buNone/>
              <a:defRPr/>
            </a:pPr>
            <a:r>
              <a:rPr lang="it-IT" altLang="it-IT" sz="1400" kern="0" dirty="0">
                <a:sym typeface="Wingdings" panose="05000000000000000000" pitchFamily="2" charset="2"/>
              </a:rPr>
              <a:t>	</a:t>
            </a:r>
            <a:r>
              <a:rPr lang="it-IT" altLang="it-IT" sz="1400" b="1" kern="0" dirty="0">
                <a:sym typeface="Wingdings" panose="05000000000000000000" pitchFamily="2" charset="2"/>
              </a:rPr>
              <a:t>Custodi sociali </a:t>
            </a:r>
            <a:r>
              <a:rPr lang="it-IT" altLang="it-IT" sz="1400" kern="0" dirty="0">
                <a:sym typeface="Wingdings" panose="05000000000000000000" pitchFamily="2" charset="2"/>
              </a:rPr>
              <a:t>per compagnia, spesa e commissioni per </a:t>
            </a:r>
            <a:r>
              <a:rPr lang="it-IT" altLang="it-IT" sz="1400" b="1" kern="0" dirty="0">
                <a:solidFill>
                  <a:srgbClr val="FF0000"/>
                </a:solidFill>
                <a:sym typeface="Wingdings" panose="05000000000000000000" pitchFamily="2" charset="2"/>
              </a:rPr>
              <a:t>915</a:t>
            </a:r>
            <a:r>
              <a:rPr lang="it-IT" altLang="it-IT" sz="1400" kern="0" dirty="0">
                <a:sym typeface="Wingdings" panose="05000000000000000000" pitchFamily="2" charset="2"/>
              </a:rPr>
              <a:t> anziani</a:t>
            </a:r>
          </a:p>
          <a:p>
            <a:pPr algn="just" eaLnBrk="1" fontAlgn="auto" hangingPunct="1">
              <a:spcBef>
                <a:spcPct val="0"/>
              </a:spcBef>
              <a:spcAft>
                <a:spcPts val="0"/>
              </a:spcAft>
              <a:buFontTx/>
              <a:buNone/>
              <a:defRPr/>
            </a:pPr>
            <a:r>
              <a:rPr lang="it-IT" altLang="it-IT" sz="1400" kern="0" dirty="0">
                <a:sym typeface="Wingdings" panose="05000000000000000000" pitchFamily="2" charset="2"/>
              </a:rPr>
              <a:t>	</a:t>
            </a:r>
            <a:r>
              <a:rPr lang="it-IT" altLang="it-IT" sz="1400" b="1" kern="0" dirty="0">
                <a:sym typeface="Wingdings" panose="05000000000000000000" pitchFamily="2" charset="2"/>
              </a:rPr>
              <a:t>Affido anziani </a:t>
            </a:r>
            <a:r>
              <a:rPr lang="it-IT" altLang="it-IT" sz="1400" kern="0" dirty="0">
                <a:sym typeface="Wingdings" panose="05000000000000000000" pitchFamily="2" charset="2"/>
              </a:rPr>
              <a:t>(volontari per supporto al domicilio al domicilio) per  </a:t>
            </a:r>
            <a:r>
              <a:rPr lang="it-IT" altLang="it-IT" sz="1400" b="1" kern="0" dirty="0">
                <a:solidFill>
                  <a:srgbClr val="FF0000"/>
                </a:solidFill>
                <a:sym typeface="Wingdings" panose="05000000000000000000" pitchFamily="2" charset="2"/>
              </a:rPr>
              <a:t>144</a:t>
            </a:r>
            <a:r>
              <a:rPr lang="it-IT" altLang="it-IT" sz="1400" kern="0" dirty="0">
                <a:sym typeface="Wingdings" panose="05000000000000000000" pitchFamily="2" charset="2"/>
              </a:rPr>
              <a:t> anziani </a:t>
            </a:r>
          </a:p>
          <a:p>
            <a:pPr algn="just" eaLnBrk="1" fontAlgn="auto" hangingPunct="1">
              <a:spcBef>
                <a:spcPct val="0"/>
              </a:spcBef>
              <a:spcAft>
                <a:spcPts val="0"/>
              </a:spcAft>
              <a:buFontTx/>
              <a:buNone/>
              <a:defRPr/>
            </a:pPr>
            <a:r>
              <a:rPr lang="it-IT" altLang="it-IT" sz="1400" kern="0" dirty="0">
                <a:sym typeface="Wingdings" panose="05000000000000000000" pitchFamily="2" charset="2"/>
              </a:rPr>
              <a:t>	</a:t>
            </a:r>
            <a:r>
              <a:rPr lang="it-IT" altLang="it-IT" sz="1400" b="1" kern="0" dirty="0">
                <a:solidFill>
                  <a:srgbClr val="FF0000"/>
                </a:solidFill>
                <a:sym typeface="Wingdings" panose="05000000000000000000" pitchFamily="2" charset="2"/>
              </a:rPr>
              <a:t>443</a:t>
            </a:r>
            <a:r>
              <a:rPr lang="it-IT" altLang="it-IT" sz="1400" kern="0" dirty="0">
                <a:solidFill>
                  <a:prstClr val="black"/>
                </a:solidFill>
                <a:sym typeface="Wingdings" panose="05000000000000000000" pitchFamily="2" charset="2"/>
              </a:rPr>
              <a:t> persone anziane interessate da </a:t>
            </a:r>
            <a:r>
              <a:rPr lang="it-IT" altLang="it-IT" sz="1400" b="1" kern="0" dirty="0">
                <a:solidFill>
                  <a:prstClr val="black"/>
                </a:solidFill>
                <a:sym typeface="Wingdings" panose="05000000000000000000" pitchFamily="2" charset="2"/>
              </a:rPr>
              <a:t>misure socio-sanitarie per la </a:t>
            </a:r>
            <a:r>
              <a:rPr lang="it-IT" altLang="it-IT" sz="1400" b="1" kern="0" dirty="0">
                <a:sym typeface="Wingdings" panose="05000000000000000000" pitchFamily="2" charset="2"/>
              </a:rPr>
              <a:t>Non </a:t>
            </a:r>
            <a:r>
              <a:rPr lang="it-IT" altLang="it-IT" sz="1400" b="1" kern="0" dirty="0">
                <a:solidFill>
                  <a:prstClr val="black"/>
                </a:solidFill>
                <a:sym typeface="Wingdings" panose="05000000000000000000" pitchFamily="2" charset="2"/>
              </a:rPr>
              <a:t>Autosufficienza</a:t>
            </a:r>
          </a:p>
          <a:p>
            <a:pPr algn="just" eaLnBrk="1" fontAlgn="auto" hangingPunct="1">
              <a:spcBef>
                <a:spcPct val="0"/>
              </a:spcBef>
              <a:spcAft>
                <a:spcPts val="0"/>
              </a:spcAft>
              <a:buFontTx/>
              <a:buNone/>
              <a:defRPr/>
            </a:pPr>
            <a:r>
              <a:rPr lang="it-IT" altLang="it-IT" sz="1400" b="1" kern="0" dirty="0">
                <a:sym typeface="Wingdings" panose="05000000000000000000" pitchFamily="2" charset="2"/>
              </a:rPr>
              <a:t>	</a:t>
            </a:r>
          </a:p>
          <a:p>
            <a:pPr algn="just" eaLnBrk="1" fontAlgn="auto" hangingPunct="1">
              <a:spcBef>
                <a:spcPct val="0"/>
              </a:spcBef>
              <a:spcAft>
                <a:spcPts val="0"/>
              </a:spcAft>
              <a:buFontTx/>
              <a:buNone/>
              <a:defRPr/>
            </a:pPr>
            <a:r>
              <a:rPr lang="it-IT" altLang="it-IT" sz="1400" b="1" kern="0" dirty="0">
                <a:solidFill>
                  <a:prstClr val="black"/>
                </a:solidFill>
                <a:sym typeface="Wingdings" panose="05000000000000000000" pitchFamily="2" charset="2"/>
              </a:rPr>
              <a:t>	Il Comune ha supportato </a:t>
            </a:r>
            <a:r>
              <a:rPr lang="it-IT" altLang="it-IT" sz="1400" b="1" kern="0" dirty="0">
                <a:solidFill>
                  <a:srgbClr val="FF0000"/>
                </a:solidFill>
                <a:sym typeface="Wingdings" panose="05000000000000000000" pitchFamily="2" charset="2"/>
              </a:rPr>
              <a:t>666</a:t>
            </a:r>
            <a:r>
              <a:rPr lang="it-IT" altLang="it-IT" sz="1400" kern="0" dirty="0">
                <a:solidFill>
                  <a:prstClr val="black"/>
                </a:solidFill>
                <a:sym typeface="Wingdings" panose="05000000000000000000" pitchFamily="2" charset="2"/>
              </a:rPr>
              <a:t> anziani in difficoltà economiche per la compartecipazione alla spesa di 	strutture residenziali e semiresidenziali.</a:t>
            </a:r>
          </a:p>
          <a:p>
            <a:pPr algn="just" eaLnBrk="1" fontAlgn="auto" hangingPunct="1">
              <a:spcBef>
                <a:spcPct val="0"/>
              </a:spcBef>
              <a:spcAft>
                <a:spcPts val="0"/>
              </a:spcAft>
              <a:buFontTx/>
              <a:buNone/>
              <a:defRPr/>
            </a:pPr>
            <a:r>
              <a:rPr lang="it-IT" altLang="it-IT" sz="1400" b="1" kern="0" dirty="0">
                <a:sym typeface="Wingdings" panose="05000000000000000000" pitchFamily="2" charset="2"/>
              </a:rPr>
              <a:t>	</a:t>
            </a:r>
            <a:endParaRPr lang="it-IT" altLang="it-IT" sz="1200" b="1" kern="0" dirty="0">
              <a:sym typeface="Wingdings" panose="05000000000000000000" pitchFamily="2" charset="2"/>
            </a:endParaRPr>
          </a:p>
          <a:p>
            <a:pPr marL="895350" indent="-895350" algn="just" eaLnBrk="1" fontAlgn="auto" hangingPunct="1">
              <a:spcBef>
                <a:spcPct val="0"/>
              </a:spcBef>
              <a:spcAft>
                <a:spcPts val="0"/>
              </a:spcAft>
              <a:buNone/>
              <a:defRPr/>
            </a:pPr>
            <a:r>
              <a:rPr lang="it-IT" altLang="it-IT" sz="1200" b="1" kern="0" dirty="0">
                <a:sym typeface="Wingdings" panose="05000000000000000000" pitchFamily="2" charset="2"/>
              </a:rPr>
              <a:t>	</a:t>
            </a:r>
            <a:r>
              <a:rPr lang="it-IT" altLang="it-IT" sz="1400" b="1" kern="0" dirty="0">
                <a:solidFill>
                  <a:prstClr val="black"/>
                </a:solidFill>
                <a:sym typeface="Wingdings" panose="05000000000000000000" pitchFamily="2" charset="2"/>
              </a:rPr>
              <a:t>Azioni di tutela </a:t>
            </a:r>
            <a:r>
              <a:rPr lang="it-IT" altLang="it-IT" sz="1400" kern="0" dirty="0">
                <a:solidFill>
                  <a:prstClr val="black"/>
                </a:solidFill>
                <a:sym typeface="Wingdings" panose="05000000000000000000" pitchFamily="2" charset="2"/>
              </a:rPr>
              <a:t>per n. </a:t>
            </a:r>
            <a:r>
              <a:rPr lang="it-IT" altLang="it-IT" sz="1400" b="1" kern="0" dirty="0">
                <a:solidFill>
                  <a:srgbClr val="FF0000"/>
                </a:solidFill>
                <a:sym typeface="Wingdings" panose="05000000000000000000" pitchFamily="2" charset="2"/>
              </a:rPr>
              <a:t>267</a:t>
            </a:r>
            <a:r>
              <a:rPr lang="it-IT" altLang="it-IT" sz="1400" kern="0" dirty="0">
                <a:solidFill>
                  <a:prstClr val="black"/>
                </a:solidFill>
                <a:sym typeface="Wingdings" panose="05000000000000000000" pitchFamily="2" charset="2"/>
              </a:rPr>
              <a:t> anziani, per i quali si è resa necessaria l’attivazione di un Amministratore di Sostegno.</a:t>
            </a:r>
            <a:endParaRPr lang="it-IT" altLang="it-IT" sz="1200" kern="0" dirty="0">
              <a:solidFill>
                <a:srgbClr val="C00000"/>
              </a:solidFill>
            </a:endParaRPr>
          </a:p>
          <a:p>
            <a:pPr algn="just" eaLnBrk="1" fontAlgn="auto" hangingPunct="1">
              <a:spcBef>
                <a:spcPct val="0"/>
              </a:spcBef>
              <a:spcAft>
                <a:spcPts val="0"/>
              </a:spcAft>
              <a:buFont typeface="Arial" pitchFamily="34" charset="0"/>
              <a:buNone/>
              <a:defRPr/>
            </a:pPr>
            <a:endParaRPr lang="it-IT" altLang="it-IT" sz="1200" b="1" kern="0" dirty="0">
              <a:solidFill>
                <a:srgbClr val="C00000"/>
              </a:solidFill>
            </a:endParaRPr>
          </a:p>
          <a:p>
            <a:pPr algn="just" eaLnBrk="1" fontAlgn="auto" hangingPunct="1">
              <a:spcBef>
                <a:spcPct val="0"/>
              </a:spcBef>
              <a:spcAft>
                <a:spcPts val="0"/>
              </a:spcAft>
              <a:buFont typeface="Arial" pitchFamily="34" charset="0"/>
              <a:buNone/>
              <a:defRPr/>
            </a:pPr>
            <a:endParaRPr lang="it-IT" altLang="it-IT" sz="1200" b="1" kern="0" dirty="0">
              <a:solidFill>
                <a:srgbClr val="C00000"/>
              </a:solidFill>
            </a:endParaRPr>
          </a:p>
          <a:p>
            <a:pPr algn="just" eaLnBrk="1" fontAlgn="auto" hangingPunct="1">
              <a:spcBef>
                <a:spcPct val="0"/>
              </a:spcBef>
              <a:spcAft>
                <a:spcPts val="0"/>
              </a:spcAft>
              <a:buFont typeface="Arial" pitchFamily="34" charset="0"/>
              <a:buNone/>
              <a:defRPr/>
            </a:pPr>
            <a:endParaRPr lang="it-IT" altLang="it-IT" sz="1200" kern="0" dirty="0">
              <a:solidFill>
                <a:prstClr val="black"/>
              </a:solidFill>
            </a:endParaRPr>
          </a:p>
          <a:p>
            <a:pPr algn="just" eaLnBrk="1" fontAlgn="auto" hangingPunct="1">
              <a:spcBef>
                <a:spcPct val="0"/>
              </a:spcBef>
              <a:spcAft>
                <a:spcPts val="0"/>
              </a:spcAft>
              <a:buFontTx/>
              <a:buNone/>
              <a:defRPr/>
            </a:pPr>
            <a:r>
              <a:rPr lang="it-IT" altLang="it-IT" sz="1200" kern="0" dirty="0">
                <a:solidFill>
                  <a:prstClr val="black"/>
                </a:solidFill>
              </a:rPr>
              <a:t> </a:t>
            </a:r>
          </a:p>
          <a:p>
            <a:pPr algn="just" eaLnBrk="1" fontAlgn="auto" hangingPunct="1">
              <a:spcBef>
                <a:spcPct val="0"/>
              </a:spcBef>
              <a:spcAft>
                <a:spcPts val="0"/>
              </a:spcAft>
              <a:buFontTx/>
              <a:buNone/>
              <a:defRPr/>
            </a:pPr>
            <a:endParaRPr lang="it-IT" altLang="it-IT" sz="1200" kern="0" dirty="0">
              <a:solidFill>
                <a:prstClr val="black"/>
              </a:solidFill>
            </a:endParaRPr>
          </a:p>
        </p:txBody>
      </p:sp>
      <p:pic>
        <p:nvPicPr>
          <p:cNvPr id="4" name="Immagine 3">
            <a:extLst>
              <a:ext uri="{FF2B5EF4-FFF2-40B4-BE49-F238E27FC236}">
                <a16:creationId xmlns:a16="http://schemas.microsoft.com/office/drawing/2014/main" id="{09C3582F-B93E-46B3-A292-04B5C2FB33A3}"/>
              </a:ext>
            </a:extLst>
          </p:cNvPr>
          <p:cNvPicPr>
            <a:picLocks noChangeAspect="1"/>
          </p:cNvPicPr>
          <p:nvPr/>
        </p:nvPicPr>
        <p:blipFill>
          <a:blip r:embed="rId3"/>
          <a:stretch>
            <a:fillRect/>
          </a:stretch>
        </p:blipFill>
        <p:spPr>
          <a:xfrm flipH="1">
            <a:off x="221762" y="781112"/>
            <a:ext cx="687975"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2" name="Immagine 1">
            <a:extLst>
              <a:ext uri="{FF2B5EF4-FFF2-40B4-BE49-F238E27FC236}">
                <a16:creationId xmlns:a16="http://schemas.microsoft.com/office/drawing/2014/main" id="{744388C2-0FA2-4085-97B7-7B08D5050297}"/>
              </a:ext>
            </a:extLst>
          </p:cNvPr>
          <p:cNvPicPr>
            <a:picLocks noChangeAspect="1"/>
          </p:cNvPicPr>
          <p:nvPr/>
        </p:nvPicPr>
        <p:blipFill>
          <a:blip r:embed="rId4"/>
          <a:stretch>
            <a:fillRect/>
          </a:stretch>
        </p:blipFill>
        <p:spPr>
          <a:xfrm>
            <a:off x="197453" y="2217871"/>
            <a:ext cx="794263" cy="413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magine 2">
            <a:extLst>
              <a:ext uri="{FF2B5EF4-FFF2-40B4-BE49-F238E27FC236}">
                <a16:creationId xmlns:a16="http://schemas.microsoft.com/office/drawing/2014/main" id="{B044B251-8575-4704-96F8-5A6280FEAB7D}"/>
              </a:ext>
            </a:extLst>
          </p:cNvPr>
          <p:cNvPicPr>
            <a:picLocks noChangeAspect="1"/>
          </p:cNvPicPr>
          <p:nvPr/>
        </p:nvPicPr>
        <p:blipFill>
          <a:blip r:embed="rId5"/>
          <a:stretch>
            <a:fillRect/>
          </a:stretch>
        </p:blipFill>
        <p:spPr>
          <a:xfrm>
            <a:off x="146050" y="5351165"/>
            <a:ext cx="791367" cy="532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a:extLst>
              <a:ext uri="{FF2B5EF4-FFF2-40B4-BE49-F238E27FC236}">
                <a16:creationId xmlns:a16="http://schemas.microsoft.com/office/drawing/2014/main" id="{4FD5BDE2-B88A-43E3-9BC1-D91B6EC89EDC}"/>
              </a:ext>
            </a:extLst>
          </p:cNvPr>
          <p:cNvPicPr>
            <a:picLocks noChangeAspect="1"/>
          </p:cNvPicPr>
          <p:nvPr/>
        </p:nvPicPr>
        <p:blipFill>
          <a:blip r:embed="rId6"/>
          <a:stretch>
            <a:fillRect/>
          </a:stretch>
        </p:blipFill>
        <p:spPr>
          <a:xfrm flipH="1">
            <a:off x="197494" y="3087240"/>
            <a:ext cx="736510" cy="532854"/>
          </a:xfrm>
          <a:prstGeom prst="rect">
            <a:avLst/>
          </a:prstGeom>
        </p:spPr>
      </p:pic>
      <p:pic>
        <p:nvPicPr>
          <p:cNvPr id="6" name="Immagine 5">
            <a:extLst>
              <a:ext uri="{FF2B5EF4-FFF2-40B4-BE49-F238E27FC236}">
                <a16:creationId xmlns:a16="http://schemas.microsoft.com/office/drawing/2014/main" id="{8A9C8D0A-62A4-43E6-8386-9418340A9154}"/>
              </a:ext>
            </a:extLst>
          </p:cNvPr>
          <p:cNvPicPr>
            <a:picLocks noChangeAspect="1"/>
          </p:cNvPicPr>
          <p:nvPr/>
        </p:nvPicPr>
        <p:blipFill>
          <a:blip r:embed="rId7"/>
          <a:stretch>
            <a:fillRect/>
          </a:stretch>
        </p:blipFill>
        <p:spPr>
          <a:xfrm>
            <a:off x="233362" y="4259636"/>
            <a:ext cx="848949" cy="6358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4">
            <a:extLst>
              <a:ext uri="{FF2B5EF4-FFF2-40B4-BE49-F238E27FC236}">
                <a16:creationId xmlns:a16="http://schemas.microsoft.com/office/drawing/2014/main" id="{C705E516-36A8-44B3-8ED7-690BD18473B2}"/>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1EBA208-7B1C-476C-B96B-EF38E98A43C3}" type="slidenum">
              <a:rPr lang="it-IT" altLang="it-IT" sz="1400">
                <a:solidFill>
                  <a:srgbClr val="FFFFFF"/>
                </a:solidFill>
                <a:latin typeface="Franklin Gothic Book" panose="020B0503020102020204" pitchFamily="34" charset="0"/>
              </a:rPr>
              <a:pPr>
                <a:spcBef>
                  <a:spcPct val="0"/>
                </a:spcBef>
                <a:buClrTx/>
                <a:buSzTx/>
                <a:buFontTx/>
                <a:buNone/>
              </a:pPr>
              <a:t>13</a:t>
            </a:fld>
            <a:endParaRPr lang="it-IT" altLang="it-IT" sz="1400">
              <a:solidFill>
                <a:srgbClr val="FFFFFF"/>
              </a:solidFill>
              <a:latin typeface="Franklin Gothic Book" panose="020B0503020102020204" pitchFamily="34" charset="0"/>
            </a:endParaRPr>
          </a:p>
        </p:txBody>
      </p:sp>
      <p:sp>
        <p:nvSpPr>
          <p:cNvPr id="7" name="Rettangolo 3">
            <a:extLst>
              <a:ext uri="{FF2B5EF4-FFF2-40B4-BE49-F238E27FC236}">
                <a16:creationId xmlns:a16="http://schemas.microsoft.com/office/drawing/2014/main" id="{003367BD-8CE3-48CE-A740-31513900A03A}"/>
              </a:ext>
            </a:extLst>
          </p:cNvPr>
          <p:cNvSpPr>
            <a:spLocks noChangeArrowheads="1"/>
          </p:cNvSpPr>
          <p:nvPr/>
        </p:nvSpPr>
        <p:spPr bwMode="auto">
          <a:xfrm>
            <a:off x="507206" y="209550"/>
            <a:ext cx="8129588" cy="68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it-IT" altLang="it-IT" sz="1600" b="1" kern="0" dirty="0">
                <a:solidFill>
                  <a:srgbClr val="C00000"/>
                </a:solidFill>
              </a:rPr>
              <a:t>AREA MIGRANTI</a:t>
            </a:r>
          </a:p>
          <a:p>
            <a:pPr algn="ctr" eaLnBrk="1" fontAlgn="auto" hangingPunct="1">
              <a:spcBef>
                <a:spcPct val="0"/>
              </a:spcBef>
              <a:spcAft>
                <a:spcPts val="0"/>
              </a:spcAft>
              <a:buFontTx/>
              <a:buNone/>
              <a:defRPr/>
            </a:pPr>
            <a:endParaRPr lang="it-IT" altLang="it-IT" sz="1600" b="1" kern="0" dirty="0">
              <a:solidFill>
                <a:srgbClr val="C00000"/>
              </a:solidFill>
            </a:endParaRPr>
          </a:p>
          <a:p>
            <a:pPr algn="ctr" eaLnBrk="1" fontAlgn="auto" hangingPunct="1">
              <a:spcBef>
                <a:spcPct val="0"/>
              </a:spcBef>
              <a:spcAft>
                <a:spcPts val="0"/>
              </a:spcAft>
              <a:buFontTx/>
              <a:buNone/>
              <a:defRPr/>
            </a:pPr>
            <a:r>
              <a:rPr lang="it-IT" altLang="it-IT" sz="1400" b="1" kern="0" dirty="0">
                <a:solidFill>
                  <a:srgbClr val="C00000"/>
                </a:solidFill>
              </a:rPr>
              <a:t>(RICHIEDENTI PROTEZIONE INTERNAZIONALE E MINORI STRANIERI NON ACCOMPAGNATI)</a:t>
            </a:r>
          </a:p>
          <a:p>
            <a:pPr algn="ctr" eaLnBrk="1" fontAlgn="auto" hangingPunct="1">
              <a:spcBef>
                <a:spcPct val="0"/>
              </a:spcBef>
              <a:spcAft>
                <a:spcPts val="0"/>
              </a:spcAft>
              <a:buNone/>
              <a:defRPr/>
            </a:pPr>
            <a:endParaRPr lang="it-IT" sz="1200" dirty="0" smtClean="0">
              <a:cs typeface="Calibri" panose="020F0502020204030204" pitchFamily="34" charset="0"/>
            </a:endParaRPr>
          </a:p>
          <a:p>
            <a:pPr algn="just" eaLnBrk="1" fontAlgn="auto" hangingPunct="1">
              <a:spcBef>
                <a:spcPct val="0"/>
              </a:spcBef>
              <a:spcAft>
                <a:spcPts val="0"/>
              </a:spcAft>
              <a:buNone/>
              <a:defRPr/>
            </a:pPr>
            <a:r>
              <a:rPr lang="it-IT" sz="1200" dirty="0" smtClean="0">
                <a:solidFill>
                  <a:srgbClr val="FF0000"/>
                </a:solidFill>
                <a:cs typeface="Calibri" panose="020F0502020204030204" pitchFamily="34" charset="0"/>
              </a:rPr>
              <a:t>Le parole chiave</a:t>
            </a:r>
            <a:r>
              <a:rPr lang="it-IT" sz="1200" dirty="0" smtClean="0">
                <a:cs typeface="Calibri" panose="020F0502020204030204" pitchFamily="34" charset="0"/>
              </a:rPr>
              <a:t>: collaborazione </a:t>
            </a:r>
            <a:r>
              <a:rPr lang="it-IT" sz="1200" dirty="0">
                <a:cs typeface="Calibri" panose="020F0502020204030204" pitchFamily="34" charset="0"/>
              </a:rPr>
              <a:t>con Ministeri, Prefettura e Regione; promozione di azioni di protezione e tutela attraverso un sistema accreditato di interventi e servizi, in particolare per persone particolarmente vulnerabili (minorenni, vittime di violenza, tratta e sfruttamento anche lavorativo)</a:t>
            </a:r>
          </a:p>
          <a:p>
            <a:pPr algn="ctr" eaLnBrk="1" fontAlgn="auto" hangingPunct="1">
              <a:spcBef>
                <a:spcPct val="0"/>
              </a:spcBef>
              <a:spcAft>
                <a:spcPts val="0"/>
              </a:spcAft>
              <a:buFontTx/>
              <a:buNone/>
              <a:defRPr/>
            </a:pPr>
            <a:endParaRPr lang="it-IT" altLang="it-IT" sz="1200" b="1" kern="0" dirty="0">
              <a:solidFill>
                <a:srgbClr val="953735"/>
              </a:solidFill>
            </a:endParaRPr>
          </a:p>
          <a:p>
            <a:pPr algn="ctr" eaLnBrk="1" fontAlgn="auto" hangingPunct="1">
              <a:spcBef>
                <a:spcPct val="0"/>
              </a:spcBef>
              <a:spcAft>
                <a:spcPts val="0"/>
              </a:spcAft>
              <a:buFontTx/>
              <a:buNone/>
              <a:defRPr/>
            </a:pPr>
            <a:endParaRPr lang="it-IT" altLang="it-IT" sz="1400" b="1" kern="0" dirty="0">
              <a:solidFill>
                <a:srgbClr val="953735"/>
              </a:solidFill>
            </a:endParaRPr>
          </a:p>
          <a:p>
            <a:pPr algn="just" eaLnBrk="1" fontAlgn="auto" hangingPunct="1">
              <a:spcBef>
                <a:spcPct val="0"/>
              </a:spcBef>
              <a:spcAft>
                <a:spcPts val="0"/>
              </a:spcAft>
              <a:buNone/>
              <a:defRPr/>
            </a:pPr>
            <a:r>
              <a:rPr lang="it-IT" altLang="it-IT" sz="1400" kern="0" dirty="0"/>
              <a:t>	</a:t>
            </a:r>
            <a:r>
              <a:rPr lang="it-IT" altLang="it-IT" sz="1400" b="1" kern="0" dirty="0">
                <a:sym typeface="Wingdings" panose="05000000000000000000" pitchFamily="2" charset="2"/>
              </a:rPr>
              <a:t>Affiancamento professionale</a:t>
            </a:r>
            <a:r>
              <a:rPr lang="it-IT" altLang="it-IT" sz="1400" kern="0" dirty="0">
                <a:sym typeface="Wingdings" panose="05000000000000000000" pitchFamily="2" charset="2"/>
              </a:rPr>
              <a:t> da parte degli assistenti sociali di n. </a:t>
            </a:r>
            <a:r>
              <a:rPr lang="it-IT" altLang="it-IT" sz="1400" b="1" kern="0" dirty="0">
                <a:solidFill>
                  <a:srgbClr val="FF0000"/>
                </a:solidFill>
                <a:sym typeface="Wingdings" panose="05000000000000000000" pitchFamily="2" charset="2"/>
              </a:rPr>
              <a:t>1722</a:t>
            </a:r>
            <a:r>
              <a:rPr lang="it-IT" altLang="it-IT" sz="1400" kern="0" dirty="0">
                <a:sym typeface="Wingdings" panose="05000000000000000000" pitchFamily="2" charset="2"/>
              </a:rPr>
              <a:t> migranti (presa in carico).</a:t>
            </a:r>
          </a:p>
          <a:p>
            <a:pPr algn="just" eaLnBrk="1" fontAlgn="auto" hangingPunct="1">
              <a:spcBef>
                <a:spcPct val="0"/>
              </a:spcBef>
              <a:spcAft>
                <a:spcPts val="0"/>
              </a:spcAft>
              <a:buNone/>
              <a:defRPr/>
            </a:pPr>
            <a:endParaRPr lang="it-IT" altLang="it-IT" sz="1400" kern="0" dirty="0">
              <a:sym typeface="Wingdings" panose="05000000000000000000" pitchFamily="2" charset="2"/>
            </a:endParaRPr>
          </a:p>
          <a:p>
            <a:pPr algn="just" eaLnBrk="1" fontAlgn="auto" hangingPunct="1">
              <a:spcBef>
                <a:spcPct val="0"/>
              </a:spcBef>
              <a:spcAft>
                <a:spcPts val="0"/>
              </a:spcAft>
              <a:buNone/>
              <a:defRPr/>
            </a:pPr>
            <a:r>
              <a:rPr lang="it-IT" altLang="it-IT" sz="1400" kern="0" dirty="0">
                <a:sym typeface="Wingdings" panose="05000000000000000000" pitchFamily="2" charset="2"/>
              </a:rPr>
              <a:t>	</a:t>
            </a:r>
          </a:p>
          <a:p>
            <a:pPr algn="just" eaLnBrk="1" fontAlgn="auto" hangingPunct="1">
              <a:spcBef>
                <a:spcPct val="0"/>
              </a:spcBef>
              <a:spcAft>
                <a:spcPts val="0"/>
              </a:spcAft>
              <a:buNone/>
              <a:defRPr/>
            </a:pPr>
            <a:r>
              <a:rPr lang="it-IT" altLang="it-IT" sz="1400" kern="0" dirty="0">
                <a:sym typeface="Wingdings" panose="05000000000000000000" pitchFamily="2" charset="2"/>
              </a:rPr>
              <a:t>	</a:t>
            </a:r>
          </a:p>
          <a:p>
            <a:pPr algn="just" eaLnBrk="1" fontAlgn="auto" hangingPunct="1">
              <a:spcBef>
                <a:spcPct val="0"/>
              </a:spcBef>
              <a:spcAft>
                <a:spcPts val="0"/>
              </a:spcAft>
              <a:buNone/>
              <a:defRPr/>
            </a:pPr>
            <a:r>
              <a:rPr lang="it-IT" altLang="it-IT" sz="1400" b="1" kern="0" dirty="0">
                <a:sym typeface="Wingdings" panose="05000000000000000000" pitchFamily="2" charset="2"/>
              </a:rPr>
              <a:t>	Attivazione di servizi di sostegno educativo e all’autonomia </a:t>
            </a:r>
            <a:r>
              <a:rPr lang="it-IT" altLang="it-IT" sz="1400" kern="0" dirty="0">
                <a:sym typeface="Wingdings" panose="05000000000000000000" pitchFamily="2" charset="2"/>
              </a:rPr>
              <a:t>per </a:t>
            </a:r>
            <a:r>
              <a:rPr lang="it-IT" altLang="it-IT" sz="1400" b="1" kern="0" dirty="0">
                <a:solidFill>
                  <a:srgbClr val="FF0000"/>
                </a:solidFill>
                <a:sym typeface="Wingdings" panose="05000000000000000000" pitchFamily="2" charset="2"/>
              </a:rPr>
              <a:t>137 </a:t>
            </a:r>
            <a:r>
              <a:rPr lang="it-IT" altLang="it-IT" sz="1400" kern="0" dirty="0">
                <a:sym typeface="Wingdings" panose="05000000000000000000" pitchFamily="2" charset="2"/>
              </a:rPr>
              <a:t>minori inseriti in centri 	educativi, </a:t>
            </a:r>
            <a:r>
              <a:rPr lang="it-IT" altLang="it-IT" sz="1400" b="1" kern="0" dirty="0">
                <a:sym typeface="Wingdings" panose="05000000000000000000" pitchFamily="2" charset="2"/>
              </a:rPr>
              <a:t>borse lavoro </a:t>
            </a:r>
            <a:r>
              <a:rPr lang="it-IT" altLang="it-IT" sz="1400" kern="0" dirty="0">
                <a:sym typeface="Wingdings" panose="05000000000000000000" pitchFamily="2" charset="2"/>
              </a:rPr>
              <a:t>per </a:t>
            </a:r>
            <a:r>
              <a:rPr lang="it-IT" altLang="it-IT" sz="1400" b="1" kern="0" dirty="0">
                <a:solidFill>
                  <a:srgbClr val="FF0000"/>
                </a:solidFill>
                <a:sym typeface="Wingdings" panose="05000000000000000000" pitchFamily="2" charset="2"/>
              </a:rPr>
              <a:t>218</a:t>
            </a:r>
            <a:r>
              <a:rPr lang="it-IT" altLang="it-IT" sz="1400" kern="0" dirty="0">
                <a:sym typeface="Wingdings" panose="05000000000000000000" pitchFamily="2" charset="2"/>
              </a:rPr>
              <a:t> giovani adulti e </a:t>
            </a:r>
            <a:r>
              <a:rPr lang="it-IT" altLang="it-IT" sz="1400" b="1" kern="0" dirty="0">
                <a:sym typeface="Wingdings" panose="05000000000000000000" pitchFamily="2" charset="2"/>
              </a:rPr>
              <a:t>contributi per le vittime di tratta </a:t>
            </a:r>
            <a:r>
              <a:rPr lang="it-IT" altLang="it-IT" sz="1400" kern="0" dirty="0">
                <a:sym typeface="Wingdings" panose="05000000000000000000" pitchFamily="2" charset="2"/>
              </a:rPr>
              <a:t>(progetto HTH) 	per </a:t>
            </a:r>
            <a:r>
              <a:rPr lang="it-IT" altLang="it-IT" sz="1400" b="1" kern="0" dirty="0">
                <a:solidFill>
                  <a:srgbClr val="FF0000"/>
                </a:solidFill>
                <a:sym typeface="Wingdings" panose="05000000000000000000" pitchFamily="2" charset="2"/>
              </a:rPr>
              <a:t>20</a:t>
            </a:r>
            <a:r>
              <a:rPr lang="it-IT" altLang="it-IT" sz="1400" kern="0" dirty="0">
                <a:sym typeface="Wingdings" panose="05000000000000000000" pitchFamily="2" charset="2"/>
              </a:rPr>
              <a:t> persone</a:t>
            </a:r>
          </a:p>
          <a:p>
            <a:pPr algn="just" eaLnBrk="1" fontAlgn="auto" hangingPunct="1">
              <a:spcBef>
                <a:spcPct val="0"/>
              </a:spcBef>
              <a:spcAft>
                <a:spcPts val="0"/>
              </a:spcAft>
              <a:buNone/>
              <a:defRPr/>
            </a:pPr>
            <a:endParaRPr lang="it-IT" altLang="it-IT" sz="1400" kern="0" dirty="0">
              <a:sym typeface="Wingdings" panose="05000000000000000000" pitchFamily="2" charset="2"/>
            </a:endParaRPr>
          </a:p>
          <a:p>
            <a:pPr algn="just" eaLnBrk="1" fontAlgn="auto" hangingPunct="1">
              <a:spcBef>
                <a:spcPct val="0"/>
              </a:spcBef>
              <a:spcAft>
                <a:spcPts val="0"/>
              </a:spcAft>
              <a:buNone/>
              <a:defRPr/>
            </a:pPr>
            <a:r>
              <a:rPr lang="it-IT" altLang="it-IT" sz="1400" kern="0" dirty="0">
                <a:sym typeface="Wingdings" panose="05000000000000000000" pitchFamily="2" charset="2"/>
              </a:rPr>
              <a:t>	</a:t>
            </a:r>
            <a:r>
              <a:rPr lang="it-IT" altLang="it-IT" sz="1400" b="1" kern="0" dirty="0">
                <a:sym typeface="Wingdings" panose="05000000000000000000" pitchFamily="2" charset="2"/>
              </a:rPr>
              <a:t>Accoglienza in comunità di tipo famigliare </a:t>
            </a:r>
            <a:r>
              <a:rPr lang="it-IT" altLang="it-IT" sz="1400" kern="0" dirty="0">
                <a:sym typeface="Wingdings" panose="05000000000000000000" pitchFamily="2" charset="2"/>
              </a:rPr>
              <a:t>per </a:t>
            </a:r>
            <a:r>
              <a:rPr lang="it-IT" altLang="it-IT" sz="1400" b="1" kern="0" dirty="0">
                <a:solidFill>
                  <a:srgbClr val="FF0000"/>
                </a:solidFill>
                <a:sym typeface="Wingdings" panose="05000000000000000000" pitchFamily="2" charset="2"/>
              </a:rPr>
              <a:t>441</a:t>
            </a:r>
            <a:r>
              <a:rPr lang="it-IT" altLang="it-IT" sz="1400" kern="0" dirty="0">
                <a:sym typeface="Wingdings" panose="05000000000000000000" pitchFamily="2" charset="2"/>
              </a:rPr>
              <a:t> minori stranieri non accompagnati e 	per </a:t>
            </a:r>
            <a:r>
              <a:rPr lang="it-IT" altLang="it-IT" sz="1400" b="1" kern="0" dirty="0">
                <a:solidFill>
                  <a:srgbClr val="FF0000"/>
                </a:solidFill>
                <a:sym typeface="Wingdings" panose="05000000000000000000" pitchFamily="2" charset="2"/>
              </a:rPr>
              <a:t>39</a:t>
            </a:r>
          </a:p>
          <a:p>
            <a:pPr algn="just" eaLnBrk="1" fontAlgn="auto" hangingPunct="1">
              <a:spcBef>
                <a:spcPct val="0"/>
              </a:spcBef>
              <a:spcAft>
                <a:spcPts val="0"/>
              </a:spcAft>
              <a:buNone/>
              <a:defRPr/>
            </a:pPr>
            <a:r>
              <a:rPr lang="it-IT" altLang="it-IT" sz="1400" b="1" kern="0" dirty="0">
                <a:solidFill>
                  <a:srgbClr val="FF0000"/>
                </a:solidFill>
                <a:sym typeface="Wingdings" panose="05000000000000000000" pitchFamily="2" charset="2"/>
              </a:rPr>
              <a:t>	</a:t>
            </a:r>
            <a:r>
              <a:rPr lang="it-IT" altLang="it-IT" sz="1400" kern="0" dirty="0">
                <a:sym typeface="Wingdings" panose="05000000000000000000" pitchFamily="2" charset="2"/>
              </a:rPr>
              <a:t>minori con i loro genitori presso strutture o alloggi </a:t>
            </a:r>
          </a:p>
          <a:p>
            <a:pPr algn="just" eaLnBrk="1" fontAlgn="auto" hangingPunct="1">
              <a:spcBef>
                <a:spcPct val="0"/>
              </a:spcBef>
              <a:spcAft>
                <a:spcPts val="0"/>
              </a:spcAft>
              <a:buNone/>
              <a:defRPr/>
            </a:pPr>
            <a:r>
              <a:rPr lang="it-IT" altLang="it-IT" sz="1400" kern="0" dirty="0">
                <a:sym typeface="Wingdings" panose="05000000000000000000" pitchFamily="2" charset="2"/>
              </a:rPr>
              <a:t>	</a:t>
            </a:r>
          </a:p>
          <a:p>
            <a:pPr algn="just" eaLnBrk="1" fontAlgn="auto" hangingPunct="1">
              <a:spcBef>
                <a:spcPct val="0"/>
              </a:spcBef>
              <a:spcAft>
                <a:spcPts val="0"/>
              </a:spcAft>
              <a:buNone/>
              <a:defRPr/>
            </a:pPr>
            <a:r>
              <a:rPr lang="it-IT" altLang="it-IT" sz="1400" b="1" kern="0" dirty="0">
                <a:solidFill>
                  <a:srgbClr val="FF0000"/>
                </a:solidFill>
                <a:sym typeface="Wingdings" panose="05000000000000000000" pitchFamily="2" charset="2"/>
              </a:rPr>
              <a:t>	</a:t>
            </a:r>
            <a:r>
              <a:rPr lang="it-IT" altLang="it-IT" sz="1400" b="1" kern="0" dirty="0">
                <a:sym typeface="Wingdings" panose="05000000000000000000" pitchFamily="2" charset="2"/>
              </a:rPr>
              <a:t> Accoglienza in comunità di tipo famigliare o alloggi con supporto educativo orientato </a:t>
            </a:r>
          </a:p>
          <a:p>
            <a:pPr algn="just" eaLnBrk="1" fontAlgn="auto" hangingPunct="1">
              <a:spcBef>
                <a:spcPct val="0"/>
              </a:spcBef>
              <a:spcAft>
                <a:spcPts val="0"/>
              </a:spcAft>
              <a:buNone/>
              <a:defRPr/>
            </a:pPr>
            <a:r>
              <a:rPr lang="it-IT" altLang="it-IT" sz="1400" b="1" kern="0" dirty="0">
                <a:sym typeface="Wingdings" panose="05000000000000000000" pitchFamily="2" charset="2"/>
              </a:rPr>
              <a:t>	all’autonomia per </a:t>
            </a:r>
            <a:r>
              <a:rPr lang="it-IT" altLang="it-IT" sz="1400" b="1" kern="0" dirty="0">
                <a:solidFill>
                  <a:srgbClr val="FF0000"/>
                </a:solidFill>
                <a:sym typeface="Wingdings" panose="05000000000000000000" pitchFamily="2" charset="2"/>
              </a:rPr>
              <a:t>185</a:t>
            </a:r>
            <a:r>
              <a:rPr lang="it-IT" altLang="it-IT" sz="1400" kern="0" dirty="0">
                <a:sym typeface="Wingdings" panose="05000000000000000000" pitchFamily="2" charset="2"/>
              </a:rPr>
              <a:t> giovani adulti, </a:t>
            </a:r>
            <a:r>
              <a:rPr lang="it-IT" altLang="it-IT" sz="1400" b="1" kern="0" dirty="0">
                <a:solidFill>
                  <a:srgbClr val="FF0000"/>
                </a:solidFill>
                <a:sym typeface="Wingdings" panose="05000000000000000000" pitchFamily="2" charset="2"/>
              </a:rPr>
              <a:t>372 </a:t>
            </a:r>
            <a:r>
              <a:rPr lang="it-IT" altLang="it-IT" sz="1400" kern="0" dirty="0">
                <a:sym typeface="Wingdings" panose="05000000000000000000" pitchFamily="2" charset="2"/>
              </a:rPr>
              <a:t>adulti e famiglie titolari o richiedenti   Protezione </a:t>
            </a:r>
          </a:p>
          <a:p>
            <a:pPr algn="just" eaLnBrk="1" fontAlgn="auto" hangingPunct="1">
              <a:spcBef>
                <a:spcPct val="0"/>
              </a:spcBef>
              <a:spcAft>
                <a:spcPts val="0"/>
              </a:spcAft>
              <a:buNone/>
              <a:defRPr/>
            </a:pPr>
            <a:r>
              <a:rPr lang="it-IT" altLang="it-IT" sz="1400" kern="0" dirty="0">
                <a:sym typeface="Wingdings" panose="05000000000000000000" pitchFamily="2" charset="2"/>
              </a:rPr>
              <a:t>	Internazionale.</a:t>
            </a:r>
          </a:p>
          <a:p>
            <a:pPr algn="just" eaLnBrk="1" fontAlgn="auto" hangingPunct="1">
              <a:spcBef>
                <a:spcPct val="0"/>
              </a:spcBef>
              <a:spcAft>
                <a:spcPts val="0"/>
              </a:spcAft>
              <a:buNone/>
              <a:defRPr/>
            </a:pPr>
            <a:endParaRPr lang="it-IT" altLang="it-IT" sz="1400" b="1" kern="0" dirty="0">
              <a:sym typeface="Wingdings" panose="05000000000000000000" pitchFamily="2" charset="2"/>
            </a:endParaRPr>
          </a:p>
          <a:p>
            <a:pPr algn="just" eaLnBrk="1" fontAlgn="auto" hangingPunct="1">
              <a:spcBef>
                <a:spcPct val="0"/>
              </a:spcBef>
              <a:spcAft>
                <a:spcPts val="0"/>
              </a:spcAft>
              <a:buNone/>
              <a:defRPr/>
            </a:pPr>
            <a:r>
              <a:rPr lang="it-IT" altLang="it-IT" sz="1400" b="1" kern="0" dirty="0">
                <a:sym typeface="Wingdings" panose="05000000000000000000" pitchFamily="2" charset="2"/>
              </a:rPr>
              <a:t>	Affidamento familiare </a:t>
            </a:r>
            <a:r>
              <a:rPr lang="it-IT" altLang="it-IT" sz="1400" kern="0" dirty="0">
                <a:sym typeface="Wingdings" panose="05000000000000000000" pitchFamily="2" charset="2"/>
              </a:rPr>
              <a:t>per </a:t>
            </a:r>
            <a:r>
              <a:rPr lang="it-IT" altLang="it-IT" sz="1400" b="1" kern="0" dirty="0">
                <a:solidFill>
                  <a:srgbClr val="FF0000"/>
                </a:solidFill>
                <a:sym typeface="Wingdings" panose="05000000000000000000" pitchFamily="2" charset="2"/>
              </a:rPr>
              <a:t>21</a:t>
            </a:r>
            <a:r>
              <a:rPr lang="it-IT" altLang="it-IT" sz="1400" kern="0" dirty="0">
                <a:sym typeface="Wingdings" panose="05000000000000000000" pitchFamily="2" charset="2"/>
              </a:rPr>
              <a:t> minori stranieri.</a:t>
            </a:r>
          </a:p>
          <a:p>
            <a:pPr algn="just" eaLnBrk="1" fontAlgn="auto" hangingPunct="1">
              <a:spcBef>
                <a:spcPct val="0"/>
              </a:spcBef>
              <a:spcAft>
                <a:spcPts val="0"/>
              </a:spcAft>
              <a:buFont typeface="Arial" pitchFamily="34" charset="0"/>
              <a:buNone/>
              <a:defRPr/>
            </a:pPr>
            <a:endParaRPr lang="it-IT" altLang="it-IT" sz="1400" b="1" kern="0" dirty="0">
              <a:sym typeface="Wingdings" panose="05000000000000000000" pitchFamily="2" charset="2"/>
            </a:endParaRPr>
          </a:p>
          <a:p>
            <a:pPr algn="just" eaLnBrk="1" fontAlgn="auto" hangingPunct="1">
              <a:spcBef>
                <a:spcPct val="0"/>
              </a:spcBef>
              <a:spcAft>
                <a:spcPts val="0"/>
              </a:spcAft>
              <a:buFontTx/>
              <a:buNone/>
              <a:defRPr/>
            </a:pPr>
            <a:endParaRPr lang="it-IT" altLang="it-IT" sz="1200" b="1" kern="0" dirty="0">
              <a:solidFill>
                <a:srgbClr val="C00000"/>
              </a:solidFill>
            </a:endParaRPr>
          </a:p>
          <a:p>
            <a:pPr algn="just" eaLnBrk="1" fontAlgn="auto" hangingPunct="1">
              <a:spcBef>
                <a:spcPct val="0"/>
              </a:spcBef>
              <a:spcAft>
                <a:spcPts val="0"/>
              </a:spcAft>
              <a:buFont typeface="Arial" pitchFamily="34" charset="0"/>
              <a:buNone/>
              <a:defRPr/>
            </a:pPr>
            <a:endParaRPr lang="it-IT" altLang="it-IT" sz="1200" b="1" kern="0" dirty="0">
              <a:solidFill>
                <a:srgbClr val="C00000"/>
              </a:solidFill>
              <a:sym typeface="Wingdings" panose="05000000000000000000" pitchFamily="2" charset="2"/>
            </a:endParaRPr>
          </a:p>
          <a:p>
            <a:pPr algn="just" eaLnBrk="1" fontAlgn="auto" hangingPunct="1">
              <a:spcBef>
                <a:spcPct val="0"/>
              </a:spcBef>
              <a:spcAft>
                <a:spcPts val="0"/>
              </a:spcAft>
              <a:buFont typeface="Arial" pitchFamily="34" charset="0"/>
              <a:buNone/>
              <a:defRPr/>
            </a:pPr>
            <a:endParaRPr lang="it-IT" altLang="it-IT" sz="1200" b="1" kern="0" dirty="0">
              <a:solidFill>
                <a:srgbClr val="C00000"/>
              </a:solidFill>
              <a:sym typeface="Wingdings" panose="05000000000000000000" pitchFamily="2" charset="2"/>
            </a:endParaRPr>
          </a:p>
          <a:p>
            <a:pPr algn="just" eaLnBrk="1" fontAlgn="auto" hangingPunct="1">
              <a:spcBef>
                <a:spcPct val="0"/>
              </a:spcBef>
              <a:spcAft>
                <a:spcPts val="0"/>
              </a:spcAft>
              <a:buFont typeface="Arial" pitchFamily="34" charset="0"/>
              <a:buNone/>
              <a:defRPr/>
            </a:pPr>
            <a:endParaRPr lang="it-IT" altLang="it-IT" sz="1200" kern="0" dirty="0">
              <a:solidFill>
                <a:prstClr val="black"/>
              </a:solidFill>
            </a:endParaRPr>
          </a:p>
          <a:p>
            <a:pPr algn="ctr" eaLnBrk="1" fontAlgn="auto" hangingPunct="1">
              <a:spcBef>
                <a:spcPct val="0"/>
              </a:spcBef>
              <a:spcAft>
                <a:spcPts val="0"/>
              </a:spcAft>
              <a:buFontTx/>
              <a:buNone/>
              <a:defRPr/>
            </a:pPr>
            <a:endParaRPr lang="it-IT" altLang="it-IT" sz="1200" b="1" kern="0" dirty="0">
              <a:solidFill>
                <a:srgbClr val="953735"/>
              </a:solidFill>
            </a:endParaRPr>
          </a:p>
          <a:p>
            <a:pPr algn="just" eaLnBrk="1" fontAlgn="auto" hangingPunct="1">
              <a:spcBef>
                <a:spcPct val="0"/>
              </a:spcBef>
              <a:spcAft>
                <a:spcPts val="0"/>
              </a:spcAft>
              <a:buFontTx/>
              <a:buNone/>
              <a:defRPr/>
            </a:pPr>
            <a:endParaRPr lang="it-IT" altLang="it-IT" sz="1200" b="1" kern="0" dirty="0">
              <a:solidFill>
                <a:srgbClr val="C00000"/>
              </a:solidFill>
            </a:endParaRPr>
          </a:p>
          <a:p>
            <a:pPr algn="just" eaLnBrk="1" fontAlgn="auto" hangingPunct="1">
              <a:spcBef>
                <a:spcPct val="0"/>
              </a:spcBef>
              <a:spcAft>
                <a:spcPts val="0"/>
              </a:spcAft>
              <a:buFontTx/>
              <a:buNone/>
              <a:defRPr/>
            </a:pPr>
            <a:endParaRPr lang="it-IT" altLang="it-IT" sz="1200" b="1" kern="0" dirty="0">
              <a:solidFill>
                <a:srgbClr val="C00000"/>
              </a:solidFill>
            </a:endParaRPr>
          </a:p>
        </p:txBody>
      </p:sp>
      <p:pic>
        <p:nvPicPr>
          <p:cNvPr id="3" name="Immagine 2">
            <a:extLst>
              <a:ext uri="{FF2B5EF4-FFF2-40B4-BE49-F238E27FC236}">
                <a16:creationId xmlns:a16="http://schemas.microsoft.com/office/drawing/2014/main" id="{A2996D37-8213-43C2-98D3-B77290D460F1}"/>
              </a:ext>
            </a:extLst>
          </p:cNvPr>
          <p:cNvPicPr>
            <a:picLocks noChangeAspect="1"/>
          </p:cNvPicPr>
          <p:nvPr/>
        </p:nvPicPr>
        <p:blipFill>
          <a:blip r:embed="rId3"/>
          <a:stretch>
            <a:fillRect/>
          </a:stretch>
        </p:blipFill>
        <p:spPr>
          <a:xfrm>
            <a:off x="379854" y="3101783"/>
            <a:ext cx="815395" cy="528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magine 3">
            <a:extLst>
              <a:ext uri="{FF2B5EF4-FFF2-40B4-BE49-F238E27FC236}">
                <a16:creationId xmlns:a16="http://schemas.microsoft.com/office/drawing/2014/main" id="{F385CD62-49B7-4E79-A6CD-2210D50CB7D1}"/>
              </a:ext>
            </a:extLst>
          </p:cNvPr>
          <p:cNvPicPr>
            <a:picLocks noChangeAspect="1"/>
          </p:cNvPicPr>
          <p:nvPr/>
        </p:nvPicPr>
        <p:blipFill>
          <a:blip r:embed="rId4"/>
          <a:stretch>
            <a:fillRect/>
          </a:stretch>
        </p:blipFill>
        <p:spPr>
          <a:xfrm>
            <a:off x="346818" y="2132856"/>
            <a:ext cx="852686" cy="477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a:extLst>
              <a:ext uri="{FF2B5EF4-FFF2-40B4-BE49-F238E27FC236}">
                <a16:creationId xmlns:a16="http://schemas.microsoft.com/office/drawing/2014/main" id="{1756F3CE-72C5-48B9-8237-1219FED4D261}"/>
              </a:ext>
            </a:extLst>
          </p:cNvPr>
          <p:cNvPicPr>
            <a:picLocks noChangeAspect="1"/>
          </p:cNvPicPr>
          <p:nvPr/>
        </p:nvPicPr>
        <p:blipFill>
          <a:blip r:embed="rId5"/>
          <a:stretch>
            <a:fillRect/>
          </a:stretch>
        </p:blipFill>
        <p:spPr>
          <a:xfrm>
            <a:off x="343165" y="4882167"/>
            <a:ext cx="913235" cy="666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magine 1">
            <a:extLst>
              <a:ext uri="{FF2B5EF4-FFF2-40B4-BE49-F238E27FC236}">
                <a16:creationId xmlns:a16="http://schemas.microsoft.com/office/drawing/2014/main" id="{A5D2A648-299F-4C86-BFEF-3CD8CF5411B8}"/>
              </a:ext>
            </a:extLst>
          </p:cNvPr>
          <p:cNvPicPr>
            <a:picLocks noChangeAspect="1"/>
          </p:cNvPicPr>
          <p:nvPr/>
        </p:nvPicPr>
        <p:blipFill>
          <a:blip r:embed="rId6"/>
          <a:stretch>
            <a:fillRect/>
          </a:stretch>
        </p:blipFill>
        <p:spPr>
          <a:xfrm>
            <a:off x="291791" y="3893975"/>
            <a:ext cx="962739" cy="1394047"/>
          </a:xfrm>
          <a:prstGeom prst="rect">
            <a:avLst/>
          </a:prstGeom>
        </p:spPr>
      </p:pic>
    </p:spTree>
    <p:extLst>
      <p:ext uri="{BB962C8B-B14F-4D97-AF65-F5344CB8AC3E}">
        <p14:creationId xmlns:p14="http://schemas.microsoft.com/office/powerpoint/2010/main" val="184093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14</a:t>
            </a:fld>
            <a:endParaRPr lang="it-IT" altLang="it-IT"/>
          </a:p>
        </p:txBody>
      </p:sp>
      <p:sp>
        <p:nvSpPr>
          <p:cNvPr id="3" name="Rettangolo 2"/>
          <p:cNvSpPr/>
          <p:nvPr/>
        </p:nvSpPr>
        <p:spPr>
          <a:xfrm>
            <a:off x="131343" y="33482"/>
            <a:ext cx="8818438" cy="3970318"/>
          </a:xfrm>
          <a:prstGeom prst="rect">
            <a:avLst/>
          </a:prstGeom>
        </p:spPr>
        <p:txBody>
          <a:bodyPr wrap="square">
            <a:spAutoFit/>
          </a:bodyPr>
          <a:lstStyle/>
          <a:p>
            <a:pPr algn="ctr">
              <a:spcAft>
                <a:spcPts val="0"/>
              </a:spcAft>
            </a:pPr>
            <a:r>
              <a:rPr lang="it-IT" altLang="it-IT" sz="2800" b="1" kern="0" dirty="0">
                <a:solidFill>
                  <a:srgbClr val="C00000"/>
                </a:solidFill>
              </a:rPr>
              <a:t>Alcuni risultati</a:t>
            </a:r>
          </a:p>
          <a:p>
            <a:pPr lvl="0" algn="just">
              <a:spcAft>
                <a:spcPts val="0"/>
              </a:spcAft>
            </a:pPr>
            <a:r>
              <a:rPr lang="it-IT" sz="1400" b="1" dirty="0" smtClean="0">
                <a:solidFill>
                  <a:srgbClr val="C00000"/>
                </a:solidFill>
                <a:latin typeface="Times New Roman" panose="02020603050405020304" pitchFamily="18" charset="0"/>
                <a:ea typeface="Times New Roman" panose="02020603050405020304" pitchFamily="18" charset="0"/>
              </a:rPr>
              <a:t>	</a:t>
            </a:r>
          </a:p>
          <a:p>
            <a:pPr lvl="0" algn="ctr">
              <a:spcAft>
                <a:spcPts val="0"/>
              </a:spcAft>
            </a:pPr>
            <a:r>
              <a:rPr lang="it-IT" sz="1400" b="1" dirty="0" smtClean="0">
                <a:solidFill>
                  <a:srgbClr val="C00000"/>
                </a:solidFill>
                <a:latin typeface="Times New Roman" panose="02020603050405020304" pitchFamily="18" charset="0"/>
                <a:ea typeface="Times New Roman" panose="02020603050405020304" pitchFamily="18" charset="0"/>
              </a:rPr>
              <a:t>Organizzazione </a:t>
            </a:r>
            <a:r>
              <a:rPr lang="it-IT" sz="1400" b="1" dirty="0">
                <a:solidFill>
                  <a:srgbClr val="C00000"/>
                </a:solidFill>
                <a:latin typeface="Times New Roman" panose="02020603050405020304" pitchFamily="18" charset="0"/>
                <a:ea typeface="Times New Roman" panose="02020603050405020304" pitchFamily="18" charset="0"/>
              </a:rPr>
              <a:t>dei servizi</a:t>
            </a:r>
          </a:p>
          <a:p>
            <a:pPr marL="342900" lvl="0" indent="-342900" algn="just">
              <a:spcAft>
                <a:spcPts val="0"/>
              </a:spcAft>
              <a:buFont typeface="Wingdings" panose="05000000000000000000" pitchFamily="2" charset="2"/>
              <a:buChar char=""/>
            </a:pPr>
            <a:endParaRPr lang="it-IT" sz="1400" b="1" dirty="0" smtClean="0">
              <a:solidFill>
                <a:srgbClr val="C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b="1" dirty="0" smtClean="0">
                <a:solidFill>
                  <a:srgbClr val="C00000"/>
                </a:solidFill>
                <a:latin typeface="Times New Roman" panose="02020603050405020304" pitchFamily="18" charset="0"/>
                <a:ea typeface="Times New Roman" panose="02020603050405020304" pitchFamily="18" charset="0"/>
              </a:rPr>
              <a:t>Semplificazione </a:t>
            </a:r>
            <a:r>
              <a:rPr lang="it-IT" sz="1400" b="1" dirty="0">
                <a:solidFill>
                  <a:srgbClr val="C00000"/>
                </a:solidFill>
                <a:latin typeface="Times New Roman" panose="02020603050405020304" pitchFamily="18" charset="0"/>
                <a:ea typeface="Times New Roman" panose="02020603050405020304" pitchFamily="18" charset="0"/>
              </a:rPr>
              <a:t>dell’accesso </a:t>
            </a:r>
            <a:r>
              <a:rPr lang="it-IT" sz="1400" dirty="0">
                <a:latin typeface="Times New Roman" panose="02020603050405020304" pitchFamily="18" charset="0"/>
                <a:ea typeface="Times New Roman" panose="02020603050405020304" pitchFamily="18" charset="0"/>
              </a:rPr>
              <a:t>ai servizi e </a:t>
            </a:r>
            <a:r>
              <a:rPr lang="it-IT" sz="1400" b="1" dirty="0">
                <a:solidFill>
                  <a:srgbClr val="C00000"/>
                </a:solidFill>
                <a:latin typeface="Times New Roman" panose="02020603050405020304" pitchFamily="18" charset="0"/>
                <a:ea typeface="Times New Roman" panose="02020603050405020304" pitchFamily="18" charset="0"/>
              </a:rPr>
              <a:t>unitarietà degli interventi sociali</a:t>
            </a:r>
            <a:r>
              <a:rPr lang="it-IT" sz="1400" dirty="0">
                <a:latin typeface="Times New Roman" panose="02020603050405020304" pitchFamily="18" charset="0"/>
                <a:ea typeface="Times New Roman" panose="02020603050405020304" pitchFamily="18" charset="0"/>
              </a:rPr>
              <a:t>: ridefinita l’organizzazione delle politiche sociali </a:t>
            </a:r>
            <a:r>
              <a:rPr lang="it-IT" sz="1400" dirty="0" smtClean="0">
                <a:latin typeface="Times New Roman" panose="02020603050405020304" pitchFamily="18" charset="0"/>
                <a:ea typeface="Times New Roman" panose="02020603050405020304" pitchFamily="18" charset="0"/>
              </a:rPr>
              <a:t>a </a:t>
            </a:r>
            <a:r>
              <a:rPr lang="it-IT" sz="1400" dirty="0">
                <a:latin typeface="Times New Roman" panose="02020603050405020304" pitchFamily="18" charset="0"/>
                <a:ea typeface="Times New Roman" panose="02020603050405020304" pitchFamily="18" charset="0"/>
              </a:rPr>
              <a:t>garanzia di equità di accesso e trattamento del cittadino;</a:t>
            </a:r>
          </a:p>
          <a:p>
            <a:pPr marL="342900" lvl="0" indent="-342900" algn="just">
              <a:spcAft>
                <a:spcPts val="0"/>
              </a:spcAft>
              <a:buFont typeface="Wingdings" panose="05000000000000000000" pitchFamily="2" charset="2"/>
              <a:buChar char=""/>
            </a:pPr>
            <a:endParaRPr lang="it-IT"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b="1" dirty="0">
                <a:solidFill>
                  <a:srgbClr val="C00000"/>
                </a:solidFill>
                <a:latin typeface="Times New Roman" panose="02020603050405020304" pitchFamily="18" charset="0"/>
                <a:ea typeface="Times New Roman" panose="02020603050405020304" pitchFamily="18" charset="0"/>
              </a:rPr>
              <a:t>Integrazione socio-sanitaria</a:t>
            </a:r>
            <a:r>
              <a:rPr lang="it-IT" sz="1400" dirty="0">
                <a:latin typeface="Times New Roman" panose="02020603050405020304" pitchFamily="18" charset="0"/>
                <a:ea typeface="Times New Roman" panose="02020603050405020304" pitchFamily="18" charset="0"/>
              </a:rPr>
              <a:t>: </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ridefinito il ruolo del Comune di Genova, costituzione del Distretto Sociale unico, a garanzia di unitarietà ed equità nell’accesso agli interventi ed alle prestazioni e di omogeneità su tutto il territorio cittadino;</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costituzione di strutture di coordinamento, per l’individuazione delle procedure – anche semplificate a garanzia del supporto a singoli e famiglie in particolare nel periodo della pandemia – e la gestione unitaria delle risorse del sistema integrato a garanzia di un’ottimizzazione delle stesse a beneficio del cittadino (ufficio di coordinamento del Comune di Genova ed Ufficio Integrato per la gestione delle misure sociosanitarie con ASL 3 e Conferenza dei Sindaci);</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sottoscrizione della convenzione con Conferenza dei sindaci ed ASL 3 genovese, per l’erogazione delle misure socio-sanitarie ad oltre 2.700 beneficiari per anno per una spesa assestata annua di circa 15 milioni di Euro</a:t>
            </a: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it-IT"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1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15</a:t>
            </a:fld>
            <a:endParaRPr lang="it-IT" altLang="it-IT"/>
          </a:p>
        </p:txBody>
      </p:sp>
      <p:sp>
        <p:nvSpPr>
          <p:cNvPr id="3" name="Rettangolo 2"/>
          <p:cNvSpPr/>
          <p:nvPr/>
        </p:nvSpPr>
        <p:spPr>
          <a:xfrm>
            <a:off x="131343" y="33482"/>
            <a:ext cx="8818438" cy="3970318"/>
          </a:xfrm>
          <a:prstGeom prst="rect">
            <a:avLst/>
          </a:prstGeom>
        </p:spPr>
        <p:txBody>
          <a:bodyPr wrap="square">
            <a:spAutoFit/>
          </a:bodyPr>
          <a:lstStyle/>
          <a:p>
            <a:pPr algn="ctr">
              <a:spcAft>
                <a:spcPts val="0"/>
              </a:spcAft>
            </a:pPr>
            <a:r>
              <a:rPr lang="it-IT" altLang="it-IT" sz="2800" b="1" kern="0" dirty="0">
                <a:solidFill>
                  <a:srgbClr val="C00000"/>
                </a:solidFill>
              </a:rPr>
              <a:t>Alcuni risultati</a:t>
            </a:r>
          </a:p>
          <a:p>
            <a:pPr lvl="0" algn="just">
              <a:spcAft>
                <a:spcPts val="0"/>
              </a:spcAft>
            </a:pPr>
            <a:r>
              <a:rPr lang="it-IT" sz="1400" b="1" dirty="0" smtClean="0">
                <a:solidFill>
                  <a:srgbClr val="C00000"/>
                </a:solidFill>
                <a:latin typeface="Times New Roman" panose="02020603050405020304" pitchFamily="18" charset="0"/>
                <a:ea typeface="Times New Roman" panose="02020603050405020304" pitchFamily="18" charset="0"/>
              </a:rPr>
              <a:t>	</a:t>
            </a:r>
          </a:p>
          <a:p>
            <a:pPr lvl="0" algn="ctr">
              <a:spcAft>
                <a:spcPts val="0"/>
              </a:spcAft>
            </a:pPr>
            <a:r>
              <a:rPr lang="it-IT" sz="1400" b="1" dirty="0">
                <a:solidFill>
                  <a:srgbClr val="C00000"/>
                </a:solidFill>
                <a:latin typeface="Times New Roman" panose="02020603050405020304" pitchFamily="18" charset="0"/>
                <a:ea typeface="Times New Roman" panose="02020603050405020304" pitchFamily="18" charset="0"/>
              </a:rPr>
              <a:t>Area minori e famiglia</a:t>
            </a:r>
          </a:p>
          <a:p>
            <a:pPr marL="342900" lvl="0" indent="-342900" algn="just">
              <a:spcAft>
                <a:spcPts val="0"/>
              </a:spcAft>
              <a:buFont typeface="Wingdings" panose="05000000000000000000" pitchFamily="2" charset="2"/>
              <a:buChar char=""/>
            </a:pPr>
            <a:endParaRPr lang="it-IT"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dirty="0" smtClean="0">
                <a:latin typeface="Times New Roman" panose="02020603050405020304" pitchFamily="18" charset="0"/>
                <a:ea typeface="Times New Roman" panose="02020603050405020304" pitchFamily="18" charset="0"/>
              </a:rPr>
              <a:t>Azioni per la </a:t>
            </a:r>
            <a:r>
              <a:rPr lang="it-IT" sz="1400" b="1" dirty="0" smtClean="0">
                <a:solidFill>
                  <a:srgbClr val="C00000"/>
                </a:solidFill>
                <a:latin typeface="Times New Roman" panose="02020603050405020304" pitchFamily="18" charset="0"/>
                <a:ea typeface="Times New Roman" panose="02020603050405020304" pitchFamily="18" charset="0"/>
              </a:rPr>
              <a:t>tutela</a:t>
            </a:r>
            <a:r>
              <a:rPr lang="it-IT" sz="1400" dirty="0" smtClean="0">
                <a:solidFill>
                  <a:srgbClr val="C00000"/>
                </a:solidFill>
                <a:latin typeface="Times New Roman" panose="02020603050405020304" pitchFamily="18" charset="0"/>
                <a:ea typeface="Times New Roman" panose="02020603050405020304" pitchFamily="18" charset="0"/>
              </a:rPr>
              <a:t> di </a:t>
            </a:r>
            <a:r>
              <a:rPr lang="it-IT" sz="1400" b="1" dirty="0" smtClean="0">
                <a:solidFill>
                  <a:srgbClr val="C00000"/>
                </a:solidFill>
                <a:latin typeface="Times New Roman" panose="02020603050405020304" pitchFamily="18" charset="0"/>
                <a:ea typeface="Times New Roman" panose="02020603050405020304" pitchFamily="18" charset="0"/>
              </a:rPr>
              <a:t>minorenni e famiglie</a:t>
            </a:r>
            <a:r>
              <a:rPr lang="it-IT" sz="1400" dirty="0" smtClean="0">
                <a:latin typeface="Times New Roman" panose="02020603050405020304" pitchFamily="18" charset="0"/>
                <a:ea typeface="Times New Roman" panose="02020603050405020304" pitchFamily="18" charset="0"/>
              </a:rPr>
              <a:t>: </a:t>
            </a:r>
          </a:p>
          <a:p>
            <a:pPr marL="342900" lvl="0" indent="-342900" algn="just">
              <a:spcAft>
                <a:spcPts val="0"/>
              </a:spcAft>
              <a:buFont typeface="Courier New" panose="02070309020205020404" pitchFamily="49" charset="0"/>
              <a:buChar char="­"/>
            </a:pP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sottoscritto protocollo d’intesa con il Tribunale dei Minorenni e il Tribunale Ordinario;</a:t>
            </a:r>
          </a:p>
          <a:p>
            <a:pPr marL="342900" lvl="0" indent="-342900" algn="just">
              <a:spcAft>
                <a:spcPts val="0"/>
              </a:spcAft>
              <a:buFont typeface="Courier New" panose="02070309020205020404" pitchFamily="49" charset="0"/>
              <a:buChar char="­"/>
            </a:pP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è stato rivisto il sistema di accreditamento delle Comunità educative di accoglienza a carattere familiare per minorenni;</a:t>
            </a:r>
          </a:p>
          <a:p>
            <a:pPr marL="342900" lvl="0" indent="-342900" algn="just">
              <a:spcAft>
                <a:spcPts val="0"/>
              </a:spcAft>
              <a:buFont typeface="Courier New" panose="02070309020205020404" pitchFamily="49" charset="0"/>
              <a:buChar char="­"/>
            </a:pP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è stato avviato un nuovo centro per l’affidamento familiare di minorenni ed integrate le risorse a favore dell’intervento specifico;</a:t>
            </a:r>
          </a:p>
          <a:p>
            <a:pPr lvl="0" algn="just">
              <a:spcAft>
                <a:spcPts val="0"/>
              </a:spcAft>
            </a:pPr>
            <a:endParaRPr lang="it-IT" sz="1400" dirty="0" smtClean="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dirty="0" smtClean="0">
                <a:latin typeface="Times New Roman" panose="02020603050405020304" pitchFamily="18" charset="0"/>
                <a:ea typeface="Times New Roman" panose="02020603050405020304" pitchFamily="18" charset="0"/>
              </a:rPr>
              <a:t>Azioni di </a:t>
            </a:r>
            <a:r>
              <a:rPr lang="it-IT" sz="1400" b="1" dirty="0" smtClean="0">
                <a:solidFill>
                  <a:srgbClr val="C00000"/>
                </a:solidFill>
                <a:latin typeface="Times New Roman" panose="02020603050405020304" pitchFamily="18" charset="0"/>
                <a:ea typeface="Times New Roman" panose="02020603050405020304" pitchFamily="18" charset="0"/>
              </a:rPr>
              <a:t>prevenzione e promozione a supporto dei minorenni e delle famiglie</a:t>
            </a:r>
            <a:r>
              <a:rPr lang="it-IT" sz="1400" dirty="0" smtClean="0">
                <a:latin typeface="Times New Roman" panose="02020603050405020304" pitchFamily="18" charset="0"/>
                <a:ea typeface="Times New Roman" panose="02020603050405020304" pitchFamily="18" charset="0"/>
              </a:rPr>
              <a:t>:</a:t>
            </a:r>
          </a:p>
          <a:p>
            <a:pPr marL="342900" lvl="0" indent="-342900" algn="just">
              <a:spcAft>
                <a:spcPts val="0"/>
              </a:spcAft>
              <a:buFont typeface="Courier New" panose="02070309020205020404" pitchFamily="49" charset="0"/>
              <a:buChar char="­"/>
            </a:pP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implementazione del sistema dei servizi educativi a carattere diurno a supporto delle famiglie e dei minori in situazioni, anche temporanee, di difficoltà con soluzioni differenziate a garanzia di una maggior personalizzazione degli interventi;</a:t>
            </a:r>
          </a:p>
          <a:p>
            <a:pPr marL="342900" lvl="0" indent="-342900" algn="just">
              <a:spcAft>
                <a:spcPts val="0"/>
              </a:spcAft>
              <a:buFont typeface="Courier New" panose="02070309020205020404" pitchFamily="49" charset="0"/>
              <a:buChar char="­"/>
            </a:pPr>
            <a:r>
              <a:rPr lang="it-IT" sz="1400" dirty="0" smtClean="0">
                <a:latin typeface="Times New Roman" panose="02020603050405020304" pitchFamily="18" charset="0"/>
                <a:ea typeface="Times New Roman" panose="02020603050405020304" pitchFamily="18" charset="0"/>
                <a:cs typeface="Times New Roman" panose="02020603050405020304" pitchFamily="18" charset="0"/>
              </a:rPr>
              <a:t>Attività a favore di tutte le famiglie residenti sul territorio cittadino con attività di sensibilizzazione, formazione, aggiornamento: costituzione dell’Agenzia per la Famiglia;</a:t>
            </a:r>
            <a:endParaRPr lang="it-IT"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664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16</a:t>
            </a:fld>
            <a:endParaRPr lang="it-IT" altLang="it-IT"/>
          </a:p>
        </p:txBody>
      </p:sp>
      <p:sp>
        <p:nvSpPr>
          <p:cNvPr id="3" name="Rettangolo 2"/>
          <p:cNvSpPr/>
          <p:nvPr/>
        </p:nvSpPr>
        <p:spPr>
          <a:xfrm>
            <a:off x="126777" y="332656"/>
            <a:ext cx="8837711" cy="2616101"/>
          </a:xfrm>
          <a:prstGeom prst="rect">
            <a:avLst/>
          </a:prstGeom>
        </p:spPr>
        <p:txBody>
          <a:bodyPr wrap="square">
            <a:spAutoFit/>
          </a:bodyPr>
          <a:lstStyle/>
          <a:p>
            <a:pPr algn="ctr">
              <a:spcAft>
                <a:spcPts val="0"/>
              </a:spcAft>
            </a:pPr>
            <a:r>
              <a:rPr lang="it-IT" altLang="it-IT" sz="2800" b="1" kern="0" dirty="0">
                <a:solidFill>
                  <a:srgbClr val="C00000"/>
                </a:solidFill>
              </a:rPr>
              <a:t>Alcuni risultati</a:t>
            </a:r>
          </a:p>
          <a:p>
            <a:pPr lvl="0" algn="ctr">
              <a:spcAft>
                <a:spcPts val="0"/>
              </a:spcAft>
            </a:pPr>
            <a:endParaRPr lang="it-IT" sz="1400" b="1" dirty="0" smtClean="0">
              <a:solidFill>
                <a:srgbClr val="C00000"/>
              </a:solidFill>
              <a:latin typeface="Times New Roman" panose="02020603050405020304" pitchFamily="18" charset="0"/>
              <a:ea typeface="Times New Roman" panose="02020603050405020304" pitchFamily="18" charset="0"/>
            </a:endParaRPr>
          </a:p>
          <a:p>
            <a:pPr lvl="0" algn="ctr">
              <a:spcAft>
                <a:spcPts val="0"/>
              </a:spcAft>
            </a:pPr>
            <a:r>
              <a:rPr lang="it-IT" sz="1400" b="1" dirty="0" smtClean="0">
                <a:solidFill>
                  <a:srgbClr val="C00000"/>
                </a:solidFill>
                <a:latin typeface="Times New Roman" panose="02020603050405020304" pitchFamily="18" charset="0"/>
                <a:ea typeface="Times New Roman" panose="02020603050405020304" pitchFamily="18" charset="0"/>
              </a:rPr>
              <a:t>Area </a:t>
            </a:r>
            <a:r>
              <a:rPr lang="it-IT" sz="1400" b="1" dirty="0">
                <a:solidFill>
                  <a:srgbClr val="C00000"/>
                </a:solidFill>
                <a:latin typeface="Times New Roman" panose="02020603050405020304" pitchFamily="18" charset="0"/>
                <a:ea typeface="Times New Roman" panose="02020603050405020304" pitchFamily="18" charset="0"/>
              </a:rPr>
              <a:t>adulti</a:t>
            </a:r>
          </a:p>
          <a:p>
            <a:pPr marL="342900" lvl="0" indent="-342900" algn="just">
              <a:spcAft>
                <a:spcPts val="0"/>
              </a:spcAft>
              <a:buFont typeface="Wingdings" panose="05000000000000000000" pitchFamily="2" charset="2"/>
              <a:buChar char=""/>
            </a:pPr>
            <a:endParaRPr lang="it-IT"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dirty="0" smtClean="0">
                <a:latin typeface="Times New Roman" panose="02020603050405020304" pitchFamily="18" charset="0"/>
                <a:ea typeface="Times New Roman" panose="02020603050405020304" pitchFamily="18" charset="0"/>
              </a:rPr>
              <a:t>Percorsi </a:t>
            </a:r>
            <a:r>
              <a:rPr lang="it-IT" sz="1400" b="1" dirty="0">
                <a:solidFill>
                  <a:srgbClr val="C00000"/>
                </a:solidFill>
                <a:latin typeface="Times New Roman" panose="02020603050405020304" pitchFamily="18" charset="0"/>
                <a:ea typeface="Times New Roman" panose="02020603050405020304" pitchFamily="18" charset="0"/>
              </a:rPr>
              <a:t>contrasto alla povertà </a:t>
            </a:r>
            <a:r>
              <a:rPr lang="it-IT" sz="1400" dirty="0">
                <a:latin typeface="Times New Roman" panose="02020603050405020304" pitchFamily="18" charset="0"/>
                <a:ea typeface="Times New Roman" panose="02020603050405020304" pitchFamily="18" charset="0"/>
              </a:rPr>
              <a:t>e per l’inclusione e la protezione sociale: </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Avvio nel 2019 della misura nazionale del Reddito di Cittadinanza: oltre 5.000 beneficiari con l’obbligo di stipula di un Patto Sociale con i servizi sociali comunali; </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Riorganizzazione e potenziamento dei servizi educativi per adulti fragili, finalizzati all’inclusione socio-abitativo-lavorativa (SEA);</a:t>
            </a:r>
          </a:p>
          <a:p>
            <a:pPr marL="342900" lvl="0" indent="-342900" algn="just">
              <a:spcAft>
                <a:spcPts val="0"/>
              </a:spcAft>
              <a:buFont typeface="Wingdings" panose="05000000000000000000" pitchFamily="2" charset="2"/>
              <a:buChar char=""/>
            </a:pPr>
            <a:endParaRPr lang="it-IT" sz="1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endParaRPr lang="it-IT"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089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17</a:t>
            </a:fld>
            <a:endParaRPr lang="it-IT" altLang="it-IT"/>
          </a:p>
        </p:txBody>
      </p:sp>
      <p:sp>
        <p:nvSpPr>
          <p:cNvPr id="3" name="Rettangolo 2"/>
          <p:cNvSpPr/>
          <p:nvPr/>
        </p:nvSpPr>
        <p:spPr>
          <a:xfrm>
            <a:off x="126777" y="332656"/>
            <a:ext cx="8837711" cy="4185761"/>
          </a:xfrm>
          <a:prstGeom prst="rect">
            <a:avLst/>
          </a:prstGeom>
        </p:spPr>
        <p:txBody>
          <a:bodyPr wrap="square">
            <a:spAutoFit/>
          </a:bodyPr>
          <a:lstStyle/>
          <a:p>
            <a:pPr algn="ctr">
              <a:spcAft>
                <a:spcPts val="0"/>
              </a:spcAft>
            </a:pPr>
            <a:r>
              <a:rPr lang="it-IT" altLang="it-IT" sz="2800" b="1" kern="0" dirty="0">
                <a:solidFill>
                  <a:srgbClr val="C00000"/>
                </a:solidFill>
              </a:rPr>
              <a:t>Alcuni risultati</a:t>
            </a:r>
          </a:p>
          <a:p>
            <a:pPr lvl="0" algn="ctr">
              <a:spcAft>
                <a:spcPts val="0"/>
              </a:spcAft>
            </a:pPr>
            <a:endParaRPr lang="it-IT" sz="1400" b="1" dirty="0" smtClean="0">
              <a:solidFill>
                <a:srgbClr val="C00000"/>
              </a:solidFill>
              <a:latin typeface="Times New Roman" panose="02020603050405020304" pitchFamily="18" charset="0"/>
              <a:ea typeface="Times New Roman" panose="02020603050405020304" pitchFamily="18" charset="0"/>
            </a:endParaRPr>
          </a:p>
          <a:p>
            <a:pPr lvl="0" algn="ctr">
              <a:spcAft>
                <a:spcPts val="0"/>
              </a:spcAft>
            </a:pPr>
            <a:r>
              <a:rPr lang="it-IT" sz="1400" b="1" dirty="0" smtClean="0">
                <a:solidFill>
                  <a:srgbClr val="C00000"/>
                </a:solidFill>
                <a:latin typeface="Times New Roman" panose="02020603050405020304" pitchFamily="18" charset="0"/>
                <a:ea typeface="Times New Roman" panose="02020603050405020304" pitchFamily="18" charset="0"/>
              </a:rPr>
              <a:t>Area anziani</a:t>
            </a:r>
            <a:endParaRPr lang="it-IT" sz="1400" b="1" dirty="0">
              <a:solidFill>
                <a:srgbClr val="C0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it-IT"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endParaRPr lang="it-IT"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dirty="0">
                <a:latin typeface="Times New Roman" panose="02020603050405020304" pitchFamily="18" charset="0"/>
                <a:ea typeface="Times New Roman" panose="02020603050405020304" pitchFamily="18" charset="0"/>
              </a:rPr>
              <a:t>Percorsi per </a:t>
            </a:r>
            <a:r>
              <a:rPr lang="it-IT" sz="1400" b="1" dirty="0">
                <a:solidFill>
                  <a:srgbClr val="C00000"/>
                </a:solidFill>
                <a:latin typeface="Times New Roman" panose="02020603050405020304" pitchFamily="18" charset="0"/>
                <a:ea typeface="Times New Roman" panose="02020603050405020304" pitchFamily="18" charset="0"/>
              </a:rPr>
              <a:t>l’inclusione e la protezione di persone adulte con disabilità e persone anziane ultrasessantacinquenni</a:t>
            </a:r>
            <a:r>
              <a:rPr lang="it-IT" sz="1400" dirty="0">
                <a:latin typeface="Times New Roman" panose="02020603050405020304" pitchFamily="18" charset="0"/>
                <a:ea typeface="Times New Roman" panose="02020603050405020304" pitchFamily="18" charset="0"/>
              </a:rPr>
              <a:t>: </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Revisione dei servizi di trasporto per persone con disabilità mediante un sistema di accreditamento: n. 320 beneficiari del servizio dal 2017 al 2020; n. 370 nell’anno 2021 e n. 374 nell’anno 2022:</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Contributi per soggiorni estivi organizzati da associazioni a favore di persone con disabilità (anni 2019 e 2021);</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Due nuove spiagge accessibili per persone con disabilità</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Realizzazione di un Sistema di servizi di assistenza domiciliare accreditati (denominato DOGE) a favore di persone anziane (oltre 2.200 persone in 4 anni) e di persone adulte con disabilità (oltre 530 persone in 4 anni)</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Assistenza domiciliare a favore di persone anziane dimesse dai presidi ospedalieri di ASL3 (Progetto Meglio a Casa – MAC, per oltre 4.000 beneficiari in 4 anni)</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Revisione del sistema supporto leggero a domicilio di persone anziane (“Affido anziani”, circa 600 persone in 4 anni)</a:t>
            </a:r>
          </a:p>
          <a:p>
            <a:pPr lvl="0" algn="just">
              <a:spcAft>
                <a:spcPts val="0"/>
              </a:spcAft>
            </a:pPr>
            <a:r>
              <a:rPr lang="it-IT" sz="1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1341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18</a:t>
            </a:fld>
            <a:endParaRPr lang="it-IT" altLang="it-IT"/>
          </a:p>
        </p:txBody>
      </p:sp>
      <p:sp>
        <p:nvSpPr>
          <p:cNvPr id="3" name="Rettangolo 2"/>
          <p:cNvSpPr/>
          <p:nvPr/>
        </p:nvSpPr>
        <p:spPr>
          <a:xfrm>
            <a:off x="171911" y="260648"/>
            <a:ext cx="8640960" cy="3108543"/>
          </a:xfrm>
          <a:prstGeom prst="rect">
            <a:avLst/>
          </a:prstGeom>
        </p:spPr>
        <p:txBody>
          <a:bodyPr wrap="square">
            <a:spAutoFit/>
          </a:bodyPr>
          <a:lstStyle/>
          <a:p>
            <a:pPr algn="ctr">
              <a:spcAft>
                <a:spcPts val="0"/>
              </a:spcAft>
            </a:pPr>
            <a:r>
              <a:rPr lang="it-IT" altLang="it-IT" sz="2800" b="1" kern="0" dirty="0">
                <a:solidFill>
                  <a:srgbClr val="C00000"/>
                </a:solidFill>
              </a:rPr>
              <a:t>Alcuni risultati</a:t>
            </a:r>
          </a:p>
          <a:p>
            <a:pPr lvl="0" algn="ctr">
              <a:spcAft>
                <a:spcPts val="0"/>
              </a:spcAft>
            </a:pPr>
            <a:r>
              <a:rPr lang="it-IT" sz="1400" b="1" dirty="0" smtClean="0">
                <a:solidFill>
                  <a:srgbClr val="FF0000"/>
                </a:solidFill>
                <a:latin typeface="Times New Roman" panose="02020603050405020304" pitchFamily="18" charset="0"/>
                <a:ea typeface="Times New Roman" panose="02020603050405020304" pitchFamily="18" charset="0"/>
              </a:rPr>
              <a:t>Area Migranti</a:t>
            </a:r>
          </a:p>
          <a:p>
            <a:pPr lvl="0" algn="ctr">
              <a:spcAft>
                <a:spcPts val="0"/>
              </a:spcAft>
            </a:pPr>
            <a:endParaRPr lang="it-IT" sz="1400" dirty="0" smtClean="0">
              <a:solidFill>
                <a:srgbClr val="FF0000"/>
              </a:solidFill>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it-IT" sz="1400" dirty="0" smtClean="0">
                <a:latin typeface="Times New Roman" panose="02020603050405020304" pitchFamily="18" charset="0"/>
                <a:ea typeface="Times New Roman" panose="02020603050405020304" pitchFamily="18" charset="0"/>
              </a:rPr>
              <a:t>Percorsi </a:t>
            </a:r>
            <a:r>
              <a:rPr lang="it-IT" sz="1400" dirty="0">
                <a:latin typeface="Times New Roman" panose="02020603050405020304" pitchFamily="18" charset="0"/>
                <a:ea typeface="Times New Roman" panose="02020603050405020304" pitchFamily="18" charset="0"/>
              </a:rPr>
              <a:t>per </a:t>
            </a:r>
            <a:r>
              <a:rPr lang="it-IT" sz="1400" b="1" dirty="0">
                <a:solidFill>
                  <a:srgbClr val="C00000"/>
                </a:solidFill>
                <a:latin typeface="Times New Roman" panose="02020603050405020304" pitchFamily="18" charset="0"/>
                <a:ea typeface="Times New Roman" panose="02020603050405020304" pitchFamily="18" charset="0"/>
              </a:rPr>
              <a:t>l’inclusione e la protezione </a:t>
            </a:r>
            <a:r>
              <a:rPr lang="it-IT" sz="1400" dirty="0">
                <a:latin typeface="Times New Roman" panose="02020603050405020304" pitchFamily="18" charset="0"/>
                <a:ea typeface="Times New Roman" panose="02020603050405020304" pitchFamily="18" charset="0"/>
              </a:rPr>
              <a:t>di persone </a:t>
            </a:r>
            <a:r>
              <a:rPr lang="it-IT" sz="1400" b="1" dirty="0">
                <a:solidFill>
                  <a:srgbClr val="C00000"/>
                </a:solidFill>
                <a:latin typeface="Times New Roman" panose="02020603050405020304" pitchFamily="18" charset="0"/>
                <a:ea typeface="Times New Roman" panose="02020603050405020304" pitchFamily="18" charset="0"/>
              </a:rPr>
              <a:t>senza dimora</a:t>
            </a:r>
            <a:r>
              <a:rPr lang="it-IT" sz="1400" dirty="0">
                <a:latin typeface="Times New Roman" panose="02020603050405020304" pitchFamily="18" charset="0"/>
                <a:ea typeface="Times New Roman" panose="02020603050405020304" pitchFamily="18" charset="0"/>
              </a:rPr>
              <a:t>, </a:t>
            </a:r>
            <a:r>
              <a:rPr lang="it-IT" sz="1400" b="1" dirty="0">
                <a:solidFill>
                  <a:srgbClr val="C00000"/>
                </a:solidFill>
                <a:latin typeface="Times New Roman" panose="02020603050405020304" pitchFamily="18" charset="0"/>
                <a:ea typeface="Times New Roman" panose="02020603050405020304" pitchFamily="18" charset="0"/>
              </a:rPr>
              <a:t>migranti/stranieri, anche minorenni </a:t>
            </a:r>
            <a:r>
              <a:rPr lang="it-IT" sz="1400" dirty="0">
                <a:latin typeface="Times New Roman" panose="02020603050405020304" pitchFamily="18" charset="0"/>
                <a:ea typeface="Times New Roman" panose="02020603050405020304" pitchFamily="18" charset="0"/>
              </a:rPr>
              <a:t>non accompagnati: </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Riapertura Asilo Notturno L. Massoero nell’anno 2018</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Riqualificazione e potenziamento degli interventi a favore delle persone senza dimora anche mediante un patto di sussidiarietà cittadino con gli Enti del Terzo Settore;</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Sistema Liguria contro la tratta, progetto con Regione Liguria per accoglienza delle vittime della tratta e dello sfruttamento anche lavorativo;</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Osservatorio sui fenomeni migratori</a:t>
            </a:r>
          </a:p>
          <a:p>
            <a:pPr marL="342900" lvl="0" indent="-342900" algn="just">
              <a:spcAft>
                <a:spcPts val="0"/>
              </a:spcAft>
              <a:buFont typeface="Courier New" panose="02070309020205020404" pitchFamily="49" charset="0"/>
              <a:buChar char="­"/>
            </a:pPr>
            <a:r>
              <a:rPr lang="it-IT" sz="1400" dirty="0">
                <a:latin typeface="Times New Roman" panose="02020603050405020304" pitchFamily="18" charset="0"/>
                <a:ea typeface="Times New Roman" panose="02020603050405020304" pitchFamily="18" charset="0"/>
                <a:cs typeface="Times New Roman" panose="02020603050405020304" pitchFamily="18" charset="0"/>
              </a:rPr>
              <a:t>Adesione al progetto nazionale SIPROIMI (oggi SAI) per l’accoglienza strutturata di stranieri e minori stranieri non accompagnati;</a:t>
            </a:r>
          </a:p>
        </p:txBody>
      </p:sp>
    </p:spTree>
    <p:extLst>
      <p:ext uri="{BB962C8B-B14F-4D97-AF65-F5344CB8AC3E}">
        <p14:creationId xmlns:p14="http://schemas.microsoft.com/office/powerpoint/2010/main" val="294088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19</a:t>
            </a:fld>
            <a:endParaRPr lang="it-IT" altLang="it-IT"/>
          </a:p>
        </p:txBody>
      </p:sp>
      <p:sp>
        <p:nvSpPr>
          <p:cNvPr id="3" name="Rettangolo 2"/>
          <p:cNvSpPr/>
          <p:nvPr/>
        </p:nvSpPr>
        <p:spPr>
          <a:xfrm>
            <a:off x="171911" y="260648"/>
            <a:ext cx="8640960" cy="5324535"/>
          </a:xfrm>
          <a:prstGeom prst="rect">
            <a:avLst/>
          </a:prstGeom>
        </p:spPr>
        <p:txBody>
          <a:bodyPr wrap="square">
            <a:spAutoFit/>
          </a:bodyPr>
          <a:lstStyle/>
          <a:p>
            <a:pPr algn="ctr">
              <a:spcAft>
                <a:spcPts val="0"/>
              </a:spcAft>
            </a:pPr>
            <a:r>
              <a:rPr lang="it-IT" altLang="it-IT" sz="2800" b="1" kern="0" dirty="0" smtClean="0">
                <a:solidFill>
                  <a:srgbClr val="C00000"/>
                </a:solidFill>
              </a:rPr>
              <a:t>I PRINCIPALI OBIETTIVI PER IL 2022</a:t>
            </a:r>
          </a:p>
          <a:p>
            <a:pPr marL="171450" indent="-171450" algn="just">
              <a:spcAft>
                <a:spcPts val="0"/>
              </a:spcAft>
              <a:buFont typeface="Wingdings" panose="05000000000000000000" pitchFamily="2" charset="2"/>
              <a:buChar char="ü"/>
            </a:pPr>
            <a:endParaRPr lang="it-IT" altLang="it-IT" sz="1200" b="1" kern="0" dirty="0" smtClean="0">
              <a:solidFill>
                <a:srgbClr val="C00000"/>
              </a:solidFill>
              <a:latin typeface="Times New Roman" panose="02020603050405020304" pitchFamily="18" charset="0"/>
              <a:cs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a:latin typeface="Times New Roman" panose="02020603050405020304" pitchFamily="18" charset="0"/>
                <a:ea typeface="Times New Roman" panose="02020603050405020304" pitchFamily="18" charset="0"/>
              </a:rPr>
              <a:t>Promozione ed avvio di nuovi patti di sussidiarietà </a:t>
            </a:r>
            <a:r>
              <a:rPr lang="it-IT" altLang="it-IT" sz="1200" dirty="0" smtClean="0">
                <a:latin typeface="Times New Roman" panose="02020603050405020304" pitchFamily="18" charset="0"/>
                <a:ea typeface="Times New Roman" panose="02020603050405020304" pitchFamily="18" charset="0"/>
              </a:rPr>
              <a:t>per la comunità del Centro Storico, nell’ambito </a:t>
            </a:r>
            <a:r>
              <a:rPr lang="it-IT" altLang="it-IT" sz="1200" dirty="0">
                <a:latin typeface="Times New Roman" panose="02020603050405020304" pitchFamily="18" charset="0"/>
                <a:ea typeface="Times New Roman" panose="02020603050405020304" pitchFamily="18" charset="0"/>
              </a:rPr>
              <a:t>del Progetto </a:t>
            </a:r>
            <a:r>
              <a:rPr lang="it-IT" altLang="it-IT" sz="1200" dirty="0" err="1" smtClean="0">
                <a:latin typeface="Times New Roman" panose="02020603050405020304" pitchFamily="18" charset="0"/>
                <a:ea typeface="Times New Roman" panose="02020603050405020304" pitchFamily="18" charset="0"/>
              </a:rPr>
              <a:t>Caruggi</a:t>
            </a: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Avvio di un nuovo Centro Servizi per le persone in condizioni di povertà e marginalità estrema</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Consolidamento dei rapporti tra i Servizi Sociali e il Tribunale Ordinario e d il Tribunale per i minorenni</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Avvio del nuovo Centro Servizi per la Famiglia</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Avvio del nuovo centro servizi educativi per gli adulti e per l’accompagnamento all’</a:t>
            </a:r>
            <a:r>
              <a:rPr lang="it-IT" altLang="it-IT" sz="1200" dirty="0" err="1" smtClean="0">
                <a:latin typeface="Times New Roman" panose="02020603050405020304" pitchFamily="18" charset="0"/>
                <a:ea typeface="Times New Roman" panose="02020603050405020304" pitchFamily="18" charset="0"/>
              </a:rPr>
              <a:t>adultità</a:t>
            </a: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Avvio di un nuovo servizio educativo legato «agli sport del mare»</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Sperimentazione dell’</a:t>
            </a:r>
            <a:r>
              <a:rPr lang="it-IT" altLang="it-IT" sz="1200" dirty="0" err="1" smtClean="0">
                <a:latin typeface="Times New Roman" panose="02020603050405020304" pitchFamily="18" charset="0"/>
                <a:ea typeface="Times New Roman" panose="02020603050405020304" pitchFamily="18" charset="0"/>
              </a:rPr>
              <a:t>Housing</a:t>
            </a:r>
            <a:r>
              <a:rPr lang="it-IT" altLang="it-IT" sz="1200" dirty="0" smtClean="0">
                <a:latin typeface="Times New Roman" panose="02020603050405020304" pitchFamily="18" charset="0"/>
                <a:ea typeface="Times New Roman" panose="02020603050405020304" pitchFamily="18" charset="0"/>
              </a:rPr>
              <a:t> First per persone senza dimora</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Consolidamento delle progettualità legate alla manutenzione di aree cittadine con persone migranti nell’ottica di un percorso all’autonomia lavorativa</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Potenziamento di attività di prevenzione per minorenni, mediante attività educative condivise con Istituti scolastici del territorio cittadino</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Avvio di progetti di riqualificazione partecipata di giardini pubblici con il coinvolgimento di minorenni e delle loro famiglie</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Ampliamento di progetti di comunità per la fornitura di generi alimentari a persone in condizioni di bisogno (Empori solidali)</a:t>
            </a:r>
          </a:p>
          <a:p>
            <a:pPr marL="171450" indent="-171450" algn="just">
              <a:spcAft>
                <a:spcPts val="0"/>
              </a:spcAft>
              <a:buFont typeface="Wingdings" panose="05000000000000000000" pitchFamily="2" charset="2"/>
              <a:buChar char="ü"/>
            </a:pPr>
            <a:endParaRPr lang="it-IT" altLang="it-IT" sz="1200" dirty="0" smtClean="0">
              <a:latin typeface="Times New Roman" panose="02020603050405020304" pitchFamily="18" charset="0"/>
              <a:ea typeface="Times New Roman" panose="02020603050405020304" pitchFamily="18" charset="0"/>
            </a:endParaRPr>
          </a:p>
          <a:p>
            <a:pPr marL="171450" indent="-171450" algn="just">
              <a:spcAft>
                <a:spcPts val="0"/>
              </a:spcAft>
              <a:buFont typeface="Wingdings" panose="05000000000000000000" pitchFamily="2" charset="2"/>
              <a:buChar char="ü"/>
            </a:pPr>
            <a:r>
              <a:rPr lang="it-IT" altLang="it-IT" sz="1200" dirty="0" smtClean="0">
                <a:latin typeface="Times New Roman" panose="02020603050405020304" pitchFamily="18" charset="0"/>
                <a:ea typeface="Times New Roman" panose="02020603050405020304" pitchFamily="18" charset="0"/>
              </a:rPr>
              <a:t>Avvio di progetti di comunità </a:t>
            </a:r>
            <a:r>
              <a:rPr lang="it-IT" altLang="it-IT" sz="1200" dirty="0" err="1" smtClean="0">
                <a:latin typeface="Times New Roman" panose="02020603050405020304" pitchFamily="18" charset="0"/>
                <a:ea typeface="Times New Roman" panose="02020603050405020304" pitchFamily="18" charset="0"/>
              </a:rPr>
              <a:t>èer</a:t>
            </a:r>
            <a:r>
              <a:rPr lang="it-IT" altLang="it-IT" sz="1200" dirty="0" smtClean="0">
                <a:latin typeface="Times New Roman" panose="02020603050405020304" pitchFamily="18" charset="0"/>
                <a:ea typeface="Times New Roman" panose="02020603050405020304" pitchFamily="18" charset="0"/>
              </a:rPr>
              <a:t> per migliorare la qualità della vita di persone anziane</a:t>
            </a:r>
            <a:endParaRPr lang="it-IT" altLang="it-IT"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93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1A22844-BCA1-4961-848F-21813144C1F6}"/>
              </a:ext>
            </a:extLst>
          </p:cNvPr>
          <p:cNvSpPr>
            <a:spLocks noGrp="1"/>
          </p:cNvSpPr>
          <p:nvPr>
            <p:ph type="sldNum" sz="quarter" idx="12"/>
          </p:nvPr>
        </p:nvSpPr>
        <p:spPr/>
        <p:txBody>
          <a:bodyPr/>
          <a:lstStyle/>
          <a:p>
            <a:pPr>
              <a:defRPr/>
            </a:pPr>
            <a:fld id="{BC45399A-1E64-4093-8A27-5C8C5FDA2963}" type="slidenum">
              <a:rPr lang="it-IT" altLang="it-IT" smtClean="0"/>
              <a:pPr>
                <a:defRPr/>
              </a:pPr>
              <a:t>2</a:t>
            </a:fld>
            <a:endParaRPr lang="it-IT" altLang="it-IT"/>
          </a:p>
        </p:txBody>
      </p:sp>
      <p:sp>
        <p:nvSpPr>
          <p:cNvPr id="3" name="Rettangolo 2">
            <a:extLst>
              <a:ext uri="{FF2B5EF4-FFF2-40B4-BE49-F238E27FC236}">
                <a16:creationId xmlns:a16="http://schemas.microsoft.com/office/drawing/2014/main" id="{12134EB2-B260-41A1-887E-976452B00523}"/>
              </a:ext>
            </a:extLst>
          </p:cNvPr>
          <p:cNvSpPr/>
          <p:nvPr/>
        </p:nvSpPr>
        <p:spPr>
          <a:xfrm>
            <a:off x="146050" y="1052736"/>
            <a:ext cx="8674422" cy="5047536"/>
          </a:xfrm>
          <a:prstGeom prst="rect">
            <a:avLst/>
          </a:prstGeom>
        </p:spPr>
        <p:txBody>
          <a:bodyPr wrap="square">
            <a:spAutoFit/>
          </a:bodyPr>
          <a:lstStyle/>
          <a:p>
            <a:pPr marL="285750" indent="-285750" algn="just">
              <a:buFont typeface="Wingdings 2" panose="05020102010507070707" pitchFamily="18" charset="2"/>
              <a:buChar char="P"/>
            </a:pPr>
            <a:r>
              <a:rPr lang="it-IT" sz="1400" dirty="0" smtClean="0">
                <a:latin typeface="Calibri" panose="020F0502020204030204" pitchFamily="34" charset="0"/>
                <a:cs typeface="Calibri" panose="020F0502020204030204" pitchFamily="34" charset="0"/>
              </a:rPr>
              <a:t>Il Rapporto ISTAT </a:t>
            </a:r>
            <a:r>
              <a:rPr lang="it-IT" sz="1400" dirty="0" err="1" smtClean="0">
                <a:latin typeface="Calibri" panose="020F0502020204030204" pitchFamily="34" charset="0"/>
                <a:cs typeface="Calibri" panose="020F0502020204030204" pitchFamily="34" charset="0"/>
              </a:rPr>
              <a:t>Bes</a:t>
            </a:r>
            <a:r>
              <a:rPr lang="it-IT" sz="1400" dirty="0" smtClean="0">
                <a:latin typeface="Calibri" panose="020F0502020204030204" pitchFamily="34" charset="0"/>
                <a:cs typeface="Calibri" panose="020F0502020204030204" pitchFamily="34" charset="0"/>
              </a:rPr>
              <a:t> (benessere equo e sostenibile), </a:t>
            </a:r>
            <a:r>
              <a:rPr lang="it-IT" sz="1400" dirty="0">
                <a:latin typeface="Calibri" panose="020F0502020204030204" pitchFamily="34" charset="0"/>
                <a:cs typeface="Calibri" panose="020F0502020204030204" pitchFamily="34" charset="0"/>
              </a:rPr>
              <a:t>sollecita l’attenzione di tutti alla promozione della «</a:t>
            </a:r>
            <a:r>
              <a:rPr lang="it-IT" sz="1400" b="1" dirty="0">
                <a:solidFill>
                  <a:srgbClr val="C00000"/>
                </a:solidFill>
                <a:latin typeface="Calibri" panose="020F0502020204030204" pitchFamily="34" charset="0"/>
                <a:cs typeface="Calibri" panose="020F0502020204030204" pitchFamily="34" charset="0"/>
              </a:rPr>
              <a:t>coesione sociale</a:t>
            </a:r>
            <a:r>
              <a:rPr lang="it-IT" sz="1400" dirty="0">
                <a:latin typeface="Calibri" panose="020F0502020204030204" pitchFamily="34" charset="0"/>
                <a:cs typeface="Calibri" panose="020F0502020204030204" pitchFamily="34" charset="0"/>
              </a:rPr>
              <a:t>», termine che indica l'insieme dei comportamenti e dei legami di affinità e solidarietà tra individui o comunità, tesi ad </a:t>
            </a:r>
            <a:r>
              <a:rPr lang="it-IT" sz="1400" b="1" dirty="0" smtClean="0">
                <a:latin typeface="Calibri" panose="020F0502020204030204" pitchFamily="34" charset="0"/>
                <a:cs typeface="Calibri" panose="020F0502020204030204" pitchFamily="34" charset="0"/>
              </a:rPr>
              <a:t>attenuare </a:t>
            </a:r>
            <a:r>
              <a:rPr lang="it-IT" sz="1400" b="1" dirty="0">
                <a:latin typeface="Calibri" panose="020F0502020204030204" pitchFamily="34" charset="0"/>
                <a:cs typeface="Calibri" panose="020F0502020204030204" pitchFamily="34" charset="0"/>
              </a:rPr>
              <a:t>disparità </a:t>
            </a:r>
            <a:r>
              <a:rPr lang="it-IT" sz="1400" dirty="0">
                <a:latin typeface="Calibri" panose="020F0502020204030204" pitchFamily="34" charset="0"/>
                <a:cs typeface="Calibri" panose="020F0502020204030204" pitchFamily="34" charset="0"/>
              </a:rPr>
              <a:t>legate a situazioni sociali, economiche, culturali, etniche. </a:t>
            </a:r>
          </a:p>
          <a:p>
            <a:pPr algn="just"/>
            <a:endParaRPr lang="it-IT" sz="14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it-IT" sz="1400" dirty="0" smtClean="0">
                <a:latin typeface="Calibri" panose="020F0502020204030204" pitchFamily="34" charset="0"/>
                <a:cs typeface="Calibri" panose="020F0502020204030204" pitchFamily="34" charset="0"/>
              </a:rPr>
              <a:t>L’attività dei Servizi Sociali è orientata ad incidere sul </a:t>
            </a:r>
            <a:r>
              <a:rPr lang="it-IT" sz="1400" b="1" dirty="0">
                <a:solidFill>
                  <a:srgbClr val="C00000"/>
                </a:solidFill>
                <a:latin typeface="Calibri" panose="020F0502020204030204" pitchFamily="34" charset="0"/>
                <a:cs typeface="Calibri" panose="020F0502020204030204" pitchFamily="34" charset="0"/>
              </a:rPr>
              <a:t>miglioramento delle relazioni sociali </a:t>
            </a:r>
            <a:r>
              <a:rPr lang="it-IT" sz="1400" dirty="0">
                <a:latin typeface="Calibri" panose="020F0502020204030204" pitchFamily="34" charset="0"/>
                <a:cs typeface="Calibri" panose="020F0502020204030204" pitchFamily="34" charset="0"/>
              </a:rPr>
              <a:t>(«reti di prossimità», «comunità») alla base del benessere sociale, a partire da quello che si può fare per supportare chi si trovi in una situazione di fragilità in senso utile ad attenuare gli effetti degli ostacoli ad una vita attiva nella comunità di riferimento.</a:t>
            </a:r>
          </a:p>
          <a:p>
            <a:pPr algn="just"/>
            <a:endParaRPr lang="it-IT" sz="1400" dirty="0" smtClean="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it-IT" sz="1400" dirty="0" smtClean="0">
                <a:latin typeface="Calibri" panose="020F0502020204030204" pitchFamily="34" charset="0"/>
                <a:cs typeface="Calibri" panose="020F0502020204030204" pitchFamily="34" charset="0"/>
              </a:rPr>
              <a:t>Una </a:t>
            </a:r>
            <a:r>
              <a:rPr lang="it-IT" sz="1400" dirty="0">
                <a:latin typeface="Calibri" panose="020F0502020204030204" pitchFamily="34" charset="0"/>
                <a:cs typeface="Calibri" panose="020F0502020204030204" pitchFamily="34" charset="0"/>
              </a:rPr>
              <a:t>sfida che </a:t>
            </a:r>
            <a:r>
              <a:rPr lang="it-IT" sz="1400" dirty="0" smtClean="0">
                <a:latin typeface="Calibri" panose="020F0502020204030204" pitchFamily="34" charset="0"/>
                <a:cs typeface="Calibri" panose="020F0502020204030204" pitchFamily="34" charset="0"/>
              </a:rPr>
              <a:t>affrontiamo quotidianamente con </a:t>
            </a:r>
            <a:r>
              <a:rPr lang="it-IT" sz="1400" dirty="0">
                <a:latin typeface="Calibri" panose="020F0502020204030204" pitchFamily="34" charset="0"/>
                <a:cs typeface="Calibri" panose="020F0502020204030204" pitchFamily="34" charset="0"/>
              </a:rPr>
              <a:t>gli altri soggetti della «</a:t>
            </a:r>
            <a:r>
              <a:rPr lang="it-IT" sz="1400" b="1" dirty="0">
                <a:solidFill>
                  <a:srgbClr val="C00000"/>
                </a:solidFill>
                <a:latin typeface="Calibri" panose="020F0502020204030204" pitchFamily="34" charset="0"/>
                <a:cs typeface="Calibri" panose="020F0502020204030204" pitchFamily="34" charset="0"/>
              </a:rPr>
              <a:t>rete</a:t>
            </a:r>
            <a:r>
              <a:rPr lang="it-IT" sz="1400" dirty="0">
                <a:latin typeface="Calibri" panose="020F0502020204030204" pitchFamily="34" charset="0"/>
                <a:cs typeface="Calibri" panose="020F0502020204030204" pitchFamily="34" charset="0"/>
              </a:rPr>
              <a:t>» istituzionale, con gli Enti di promozione e le associazioni del Terzo Settore, </a:t>
            </a:r>
            <a:r>
              <a:rPr lang="it-IT" sz="1400" dirty="0" err="1">
                <a:latin typeface="Calibri" panose="020F0502020204030204" pitchFamily="34" charset="0"/>
                <a:cs typeface="Calibri" panose="020F0502020204030204" pitchFamily="34" charset="0"/>
              </a:rPr>
              <a:t>nonchè</a:t>
            </a:r>
            <a:r>
              <a:rPr lang="it-IT" sz="1400" dirty="0">
                <a:latin typeface="Calibri" panose="020F0502020204030204" pitchFamily="34" charset="0"/>
                <a:cs typeface="Calibri" panose="020F0502020204030204" pitchFamily="34" charset="0"/>
              </a:rPr>
              <a:t> grazie alla disponibilità di Fondazioni e cittadini, che hanno consentito di mettere in campo molti servizi, interventi e progetti che hanno dato e danno tuttora risposte alle necessità di migliaia di persone.</a:t>
            </a:r>
          </a:p>
          <a:p>
            <a:pPr algn="just"/>
            <a:endParaRPr lang="it-IT" sz="14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it-IT" sz="1400" dirty="0">
                <a:latin typeface="Calibri" panose="020F0502020204030204" pitchFamily="34" charset="0"/>
                <a:cs typeface="Calibri" panose="020F0502020204030204" pitchFamily="34" charset="0"/>
              </a:rPr>
              <a:t>Il futuro riserva grandi prospettive per le Politiche Sociali. La progressiva implementazione delle azioni di potenziamento e gli obiettivi di servizio previsti nel </a:t>
            </a:r>
            <a:r>
              <a:rPr lang="it-IT" sz="1400" b="1" dirty="0">
                <a:solidFill>
                  <a:srgbClr val="C00000"/>
                </a:solidFill>
                <a:latin typeface="Calibri" panose="020F0502020204030204" pitchFamily="34" charset="0"/>
                <a:cs typeface="Calibri" panose="020F0502020204030204" pitchFamily="34" charset="0"/>
              </a:rPr>
              <a:t>Piano </a:t>
            </a:r>
            <a:r>
              <a:rPr lang="it-IT" sz="1400" b="1" dirty="0" smtClean="0">
                <a:solidFill>
                  <a:srgbClr val="C00000"/>
                </a:solidFill>
                <a:latin typeface="Calibri" panose="020F0502020204030204" pitchFamily="34" charset="0"/>
                <a:cs typeface="Calibri" panose="020F0502020204030204" pitchFamily="34" charset="0"/>
              </a:rPr>
              <a:t>Nazionale </a:t>
            </a:r>
            <a:r>
              <a:rPr lang="it-IT" sz="1400" b="1" dirty="0">
                <a:solidFill>
                  <a:srgbClr val="C00000"/>
                </a:solidFill>
                <a:latin typeface="Calibri" panose="020F0502020204030204" pitchFamily="34" charset="0"/>
                <a:cs typeface="Calibri" panose="020F0502020204030204" pitchFamily="34" charset="0"/>
              </a:rPr>
              <a:t>per gli interventi ed i servizi sociali 2021-2023 </a:t>
            </a:r>
            <a:r>
              <a:rPr lang="it-IT" sz="1400" dirty="0">
                <a:latin typeface="Calibri" panose="020F0502020204030204" pitchFamily="34" charset="0"/>
                <a:cs typeface="Calibri" panose="020F0502020204030204" pitchFamily="34" charset="0"/>
              </a:rPr>
              <a:t>e il </a:t>
            </a:r>
            <a:r>
              <a:rPr lang="it-IT" sz="1400" b="1" dirty="0">
                <a:solidFill>
                  <a:srgbClr val="C00000"/>
                </a:solidFill>
                <a:latin typeface="Calibri" panose="020F0502020204030204" pitchFamily="34" charset="0"/>
                <a:cs typeface="Calibri" panose="020F0502020204030204" pitchFamily="34" charset="0"/>
              </a:rPr>
              <a:t>Piano Nazionale di Ripresa e Resilienza </a:t>
            </a:r>
            <a:r>
              <a:rPr lang="it-IT" sz="1400" dirty="0">
                <a:latin typeface="Calibri" panose="020F0502020204030204" pitchFamily="34" charset="0"/>
                <a:cs typeface="Calibri" panose="020F0502020204030204" pitchFamily="34" charset="0"/>
              </a:rPr>
              <a:t>(«PNRR», Missione 5C2) aprono una stagione di rinnovata attenzione sulle politiche </a:t>
            </a:r>
            <a:r>
              <a:rPr lang="it-IT" sz="1400" dirty="0" smtClean="0">
                <a:latin typeface="Calibri" panose="020F0502020204030204" pitchFamily="34" charset="0"/>
                <a:cs typeface="Calibri" panose="020F0502020204030204" pitchFamily="34" charset="0"/>
              </a:rPr>
              <a:t>sociali.</a:t>
            </a:r>
          </a:p>
          <a:p>
            <a:pPr algn="just"/>
            <a:endParaRPr lang="it-IT" sz="1400" i="1" dirty="0">
              <a:solidFill>
                <a:srgbClr val="00B050"/>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endParaRPr lang="it-IT" sz="1400" dirty="0">
              <a:latin typeface="Calibri" panose="020F0502020204030204" pitchFamily="34" charset="0"/>
              <a:cs typeface="Calibri" panose="020F0502020204030204" pitchFamily="34" charset="0"/>
            </a:endParaRPr>
          </a:p>
          <a:p>
            <a:pPr lvl="1" indent="-265113" algn="just"/>
            <a:r>
              <a:rPr lang="it-IT" sz="1400" dirty="0">
                <a:latin typeface="Calibri" panose="020F0502020204030204" pitchFamily="34" charset="0"/>
                <a:cs typeface="Calibri" panose="020F0502020204030204" pitchFamily="34" charset="0"/>
              </a:rPr>
              <a:t>       </a:t>
            </a:r>
          </a:p>
          <a:p>
            <a:pPr algn="just"/>
            <a:endParaRPr lang="it-IT"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194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C45399A-1E64-4093-8A27-5C8C5FDA2963}" type="slidenum">
              <a:rPr lang="it-IT" altLang="it-IT" smtClean="0"/>
              <a:pPr>
                <a:defRPr/>
              </a:pPr>
              <a:t>20</a:t>
            </a:fld>
            <a:endParaRPr lang="it-IT" altLang="it-IT"/>
          </a:p>
        </p:txBody>
      </p:sp>
      <p:sp>
        <p:nvSpPr>
          <p:cNvPr id="3" name="Rettangolo 2"/>
          <p:cNvSpPr/>
          <p:nvPr/>
        </p:nvSpPr>
        <p:spPr>
          <a:xfrm>
            <a:off x="2286000" y="2690336"/>
            <a:ext cx="4572000" cy="1754326"/>
          </a:xfrm>
          <a:prstGeom prst="rect">
            <a:avLst/>
          </a:prstGeom>
        </p:spPr>
        <p:txBody>
          <a:bodyPr>
            <a:spAutoFit/>
          </a:bodyPr>
          <a:lstStyle/>
          <a:p>
            <a:pPr algn="just"/>
            <a:r>
              <a:rPr lang="it-IT" dirty="0">
                <a:latin typeface="Calibri" panose="020F0502020204030204" pitchFamily="34" charset="0"/>
                <a:cs typeface="Calibri" panose="020F0502020204030204" pitchFamily="34" charset="0"/>
              </a:rPr>
              <a:t>Un ringraziamento a tutti coloro che collaborano </a:t>
            </a:r>
            <a:r>
              <a:rPr lang="it-IT" dirty="0" smtClean="0">
                <a:latin typeface="Calibri" panose="020F0502020204030204" pitchFamily="34" charset="0"/>
                <a:cs typeface="Calibri" panose="020F0502020204030204" pitchFamily="34" charset="0"/>
              </a:rPr>
              <a:t>a costruire e mantenere quotidianamente la </a:t>
            </a:r>
            <a:r>
              <a:rPr lang="it-IT" dirty="0">
                <a:latin typeface="Calibri" panose="020F0502020204030204" pitchFamily="34" charset="0"/>
                <a:cs typeface="Calibri" panose="020F0502020204030204" pitchFamily="34" charset="0"/>
              </a:rPr>
              <a:t>“Rete” di servizi e a </a:t>
            </a:r>
            <a:r>
              <a:rPr lang="it-IT" dirty="0" smtClean="0">
                <a:latin typeface="Calibri" panose="020F0502020204030204" pitchFamily="34" charset="0"/>
                <a:cs typeface="Calibri" panose="020F0502020204030204" pitchFamily="34" charset="0"/>
              </a:rPr>
              <a:t>tutti i colleghi della </a:t>
            </a:r>
            <a:r>
              <a:rPr lang="it-IT" dirty="0">
                <a:latin typeface="Calibri" panose="020F0502020204030204" pitchFamily="34" charset="0"/>
                <a:cs typeface="Calibri" panose="020F0502020204030204" pitchFamily="34" charset="0"/>
              </a:rPr>
              <a:t>struttura dei Servizi Sociali, per il grande e complesso lavoro che svolgono con professionalità e passione. </a:t>
            </a:r>
            <a:endParaRPr lang="it-IT" dirty="0"/>
          </a:p>
        </p:txBody>
      </p:sp>
    </p:spTree>
    <p:extLst>
      <p:ext uri="{BB962C8B-B14F-4D97-AF65-F5344CB8AC3E}">
        <p14:creationId xmlns:p14="http://schemas.microsoft.com/office/powerpoint/2010/main" val="376313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5342C05-B6AC-40A5-AED9-9709E6115B9D}"/>
              </a:ext>
            </a:extLst>
          </p:cNvPr>
          <p:cNvSpPr>
            <a:spLocks noGrp="1"/>
          </p:cNvSpPr>
          <p:nvPr>
            <p:ph type="sldNum" sz="quarter" idx="12"/>
          </p:nvPr>
        </p:nvSpPr>
        <p:spPr/>
        <p:txBody>
          <a:bodyPr/>
          <a:lstStyle/>
          <a:p>
            <a:pPr>
              <a:defRPr/>
            </a:pPr>
            <a:fld id="{BC45399A-1E64-4093-8A27-5C8C5FDA2963}" type="slidenum">
              <a:rPr lang="it-IT" altLang="it-IT" smtClean="0"/>
              <a:pPr>
                <a:defRPr/>
              </a:pPr>
              <a:t>3</a:t>
            </a:fld>
            <a:endParaRPr lang="it-IT" altLang="it-IT"/>
          </a:p>
        </p:txBody>
      </p:sp>
      <p:pic>
        <p:nvPicPr>
          <p:cNvPr id="3" name="Immagine 2">
            <a:extLst>
              <a:ext uri="{FF2B5EF4-FFF2-40B4-BE49-F238E27FC236}">
                <a16:creationId xmlns:a16="http://schemas.microsoft.com/office/drawing/2014/main" id="{743F64E1-F0F9-4841-B10F-BF72C28F8495}"/>
              </a:ext>
            </a:extLst>
          </p:cNvPr>
          <p:cNvPicPr>
            <a:picLocks noChangeAspect="1"/>
          </p:cNvPicPr>
          <p:nvPr/>
        </p:nvPicPr>
        <p:blipFill>
          <a:blip r:embed="rId2"/>
          <a:stretch>
            <a:fillRect/>
          </a:stretch>
        </p:blipFill>
        <p:spPr>
          <a:xfrm>
            <a:off x="7450760" y="199147"/>
            <a:ext cx="1443279" cy="1063179"/>
          </a:xfrm>
          <a:prstGeom prst="rect">
            <a:avLst/>
          </a:prstGeom>
        </p:spPr>
      </p:pic>
      <p:pic>
        <p:nvPicPr>
          <p:cNvPr id="4" name="Immagine 3">
            <a:extLst>
              <a:ext uri="{FF2B5EF4-FFF2-40B4-BE49-F238E27FC236}">
                <a16:creationId xmlns:a16="http://schemas.microsoft.com/office/drawing/2014/main" id="{37F33C48-CB16-4D5F-A7CB-D655896FE32D}"/>
              </a:ext>
            </a:extLst>
          </p:cNvPr>
          <p:cNvPicPr>
            <a:picLocks noChangeAspect="1"/>
          </p:cNvPicPr>
          <p:nvPr/>
        </p:nvPicPr>
        <p:blipFill>
          <a:blip r:embed="rId3"/>
          <a:stretch>
            <a:fillRect/>
          </a:stretch>
        </p:blipFill>
        <p:spPr>
          <a:xfrm>
            <a:off x="1932908" y="1295281"/>
            <a:ext cx="4248472" cy="4267438"/>
          </a:xfrm>
          <a:prstGeom prst="rect">
            <a:avLst/>
          </a:prstGeom>
        </p:spPr>
      </p:pic>
      <p:pic>
        <p:nvPicPr>
          <p:cNvPr id="5" name="Immagine 4">
            <a:extLst>
              <a:ext uri="{FF2B5EF4-FFF2-40B4-BE49-F238E27FC236}">
                <a16:creationId xmlns:a16="http://schemas.microsoft.com/office/drawing/2014/main" id="{55697232-AE02-4F53-A54B-D8EFE5E7F0D6}"/>
              </a:ext>
            </a:extLst>
          </p:cNvPr>
          <p:cNvPicPr>
            <a:picLocks noChangeAspect="1"/>
          </p:cNvPicPr>
          <p:nvPr/>
        </p:nvPicPr>
        <p:blipFill>
          <a:blip r:embed="rId4"/>
          <a:stretch>
            <a:fillRect/>
          </a:stretch>
        </p:blipFill>
        <p:spPr>
          <a:xfrm>
            <a:off x="2987825" y="2348880"/>
            <a:ext cx="2138638" cy="2304256"/>
          </a:xfrm>
          <a:prstGeom prst="rect">
            <a:avLst/>
          </a:prstGeom>
        </p:spPr>
      </p:pic>
      <p:sp>
        <p:nvSpPr>
          <p:cNvPr id="6" name="CasellaDiTesto 5">
            <a:extLst>
              <a:ext uri="{FF2B5EF4-FFF2-40B4-BE49-F238E27FC236}">
                <a16:creationId xmlns:a16="http://schemas.microsoft.com/office/drawing/2014/main" id="{1D5BAAF1-A538-4820-9566-A5FC5C22F9D1}"/>
              </a:ext>
            </a:extLst>
          </p:cNvPr>
          <p:cNvSpPr txBox="1"/>
          <p:nvPr/>
        </p:nvSpPr>
        <p:spPr>
          <a:xfrm>
            <a:off x="3851920" y="3244334"/>
            <a:ext cx="648072" cy="369332"/>
          </a:xfrm>
          <a:prstGeom prst="rect">
            <a:avLst/>
          </a:prstGeom>
          <a:solidFill>
            <a:schemeClr val="bg1"/>
          </a:solidFill>
        </p:spPr>
        <p:txBody>
          <a:bodyPr wrap="square" rtlCol="0">
            <a:spAutoFit/>
          </a:bodyPr>
          <a:lstStyle/>
          <a:p>
            <a:pPr algn="ctr"/>
            <a:r>
              <a:rPr lang="it-IT" sz="900" b="1" dirty="0"/>
              <a:t>IO</a:t>
            </a:r>
          </a:p>
          <a:p>
            <a:pPr algn="ctr"/>
            <a:r>
              <a:rPr lang="it-IT" sz="900" b="1" dirty="0"/>
              <a:t> «centro»</a:t>
            </a:r>
          </a:p>
        </p:txBody>
      </p:sp>
      <p:sp>
        <p:nvSpPr>
          <p:cNvPr id="7" name="Freccia circolare a destra 6">
            <a:extLst>
              <a:ext uri="{FF2B5EF4-FFF2-40B4-BE49-F238E27FC236}">
                <a16:creationId xmlns:a16="http://schemas.microsoft.com/office/drawing/2014/main" id="{643B4213-D0EB-4087-8ED3-38E7ACA3EF88}"/>
              </a:ext>
            </a:extLst>
          </p:cNvPr>
          <p:cNvSpPr/>
          <p:nvPr/>
        </p:nvSpPr>
        <p:spPr>
          <a:xfrm rot="18344738">
            <a:off x="4652602" y="5629287"/>
            <a:ext cx="578737" cy="8447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Freccia circolare a destra 7">
            <a:extLst>
              <a:ext uri="{FF2B5EF4-FFF2-40B4-BE49-F238E27FC236}">
                <a16:creationId xmlns:a16="http://schemas.microsoft.com/office/drawing/2014/main" id="{3433D733-7B53-4744-8CA6-C89F67EFB25F}"/>
              </a:ext>
            </a:extLst>
          </p:cNvPr>
          <p:cNvSpPr/>
          <p:nvPr/>
        </p:nvSpPr>
        <p:spPr>
          <a:xfrm rot="7562835">
            <a:off x="3527884" y="324146"/>
            <a:ext cx="648072" cy="878440"/>
          </a:xfrm>
          <a:prstGeom prst="curvedRightArrow">
            <a:avLst>
              <a:gd name="adj1" fmla="val 25000"/>
              <a:gd name="adj2" fmla="val 5143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a destra 8">
            <a:extLst>
              <a:ext uri="{FF2B5EF4-FFF2-40B4-BE49-F238E27FC236}">
                <a16:creationId xmlns:a16="http://schemas.microsoft.com/office/drawing/2014/main" id="{72519E92-595F-4E9A-B554-4F539067E46F}"/>
              </a:ext>
            </a:extLst>
          </p:cNvPr>
          <p:cNvSpPr/>
          <p:nvPr/>
        </p:nvSpPr>
        <p:spPr>
          <a:xfrm rot="4813851">
            <a:off x="1548872" y="2459910"/>
            <a:ext cx="648072" cy="8784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a destra 9">
            <a:extLst>
              <a:ext uri="{FF2B5EF4-FFF2-40B4-BE49-F238E27FC236}">
                <a16:creationId xmlns:a16="http://schemas.microsoft.com/office/drawing/2014/main" id="{FA7FBFBE-3715-47F9-8680-500B062EB2AC}"/>
              </a:ext>
            </a:extLst>
          </p:cNvPr>
          <p:cNvSpPr/>
          <p:nvPr/>
        </p:nvSpPr>
        <p:spPr>
          <a:xfrm rot="12593843">
            <a:off x="6331174" y="3032734"/>
            <a:ext cx="648072" cy="8784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CasellaDiTesto 10">
            <a:extLst>
              <a:ext uri="{FF2B5EF4-FFF2-40B4-BE49-F238E27FC236}">
                <a16:creationId xmlns:a16="http://schemas.microsoft.com/office/drawing/2014/main" id="{AD07BE0F-B54F-4950-8A94-B22537A32EDB}"/>
              </a:ext>
            </a:extLst>
          </p:cNvPr>
          <p:cNvSpPr txBox="1"/>
          <p:nvPr/>
        </p:nvSpPr>
        <p:spPr>
          <a:xfrm>
            <a:off x="6336197" y="2455694"/>
            <a:ext cx="1800200" cy="523220"/>
          </a:xfrm>
          <a:prstGeom prst="rect">
            <a:avLst/>
          </a:prstGeom>
          <a:solidFill>
            <a:schemeClr val="accent1"/>
          </a:solidFill>
        </p:spPr>
        <p:txBody>
          <a:bodyPr wrap="square" rtlCol="0">
            <a:spAutoFit/>
          </a:bodyPr>
          <a:lstStyle/>
          <a:p>
            <a:pPr algn="ctr"/>
            <a:r>
              <a:rPr lang="it-IT" sz="1400" dirty="0">
                <a:solidFill>
                  <a:schemeClr val="bg1"/>
                </a:solidFill>
              </a:rPr>
              <a:t>INTEGRAZIONE SOCIO-SANITARIA</a:t>
            </a:r>
          </a:p>
        </p:txBody>
      </p:sp>
      <p:sp>
        <p:nvSpPr>
          <p:cNvPr id="12" name="CasellaDiTesto 11">
            <a:extLst>
              <a:ext uri="{FF2B5EF4-FFF2-40B4-BE49-F238E27FC236}">
                <a16:creationId xmlns:a16="http://schemas.microsoft.com/office/drawing/2014/main" id="{09ED72BE-0B18-4B9C-9812-514D8BD49015}"/>
              </a:ext>
            </a:extLst>
          </p:cNvPr>
          <p:cNvSpPr txBox="1"/>
          <p:nvPr/>
        </p:nvSpPr>
        <p:spPr>
          <a:xfrm>
            <a:off x="1385074" y="220689"/>
            <a:ext cx="1800200" cy="1492716"/>
          </a:xfrm>
          <a:prstGeom prst="rect">
            <a:avLst/>
          </a:prstGeom>
          <a:solidFill>
            <a:schemeClr val="accent1"/>
          </a:solidFill>
        </p:spPr>
        <p:txBody>
          <a:bodyPr wrap="square" rtlCol="0">
            <a:spAutoFit/>
          </a:bodyPr>
          <a:lstStyle/>
          <a:p>
            <a:pPr algn="ctr"/>
            <a:r>
              <a:rPr lang="it-IT" sz="1400" dirty="0">
                <a:solidFill>
                  <a:schemeClr val="bg1"/>
                </a:solidFill>
              </a:rPr>
              <a:t>INCLUSIONE SOCIALE</a:t>
            </a:r>
          </a:p>
          <a:p>
            <a:pPr algn="ctr"/>
            <a:r>
              <a:rPr lang="it-IT" sz="800" dirty="0">
                <a:solidFill>
                  <a:schemeClr val="bg1"/>
                </a:solidFill>
              </a:rPr>
              <a:t> </a:t>
            </a:r>
          </a:p>
          <a:p>
            <a:r>
              <a:rPr lang="it-IT" sz="1100" dirty="0">
                <a:solidFill>
                  <a:schemeClr val="bg1"/>
                </a:solidFill>
              </a:rPr>
              <a:t>(socio-abitativa-ALLOGGI PROTETTI E SOCIALI, CARELEAVERS, socio-lavorativa-STARTAPPE, socio-educativa - CSF</a:t>
            </a:r>
            <a:endParaRPr lang="it-IT" dirty="0">
              <a:solidFill>
                <a:schemeClr val="bg1"/>
              </a:solidFill>
            </a:endParaRPr>
          </a:p>
        </p:txBody>
      </p:sp>
      <p:sp>
        <p:nvSpPr>
          <p:cNvPr id="14" name="CasellaDiTesto 13">
            <a:extLst>
              <a:ext uri="{FF2B5EF4-FFF2-40B4-BE49-F238E27FC236}">
                <a16:creationId xmlns:a16="http://schemas.microsoft.com/office/drawing/2014/main" id="{17C86A34-1B0C-4519-B32E-65EB964AD046}"/>
              </a:ext>
            </a:extLst>
          </p:cNvPr>
          <p:cNvSpPr txBox="1"/>
          <p:nvPr/>
        </p:nvSpPr>
        <p:spPr>
          <a:xfrm>
            <a:off x="132708" y="3292994"/>
            <a:ext cx="1800200" cy="738664"/>
          </a:xfrm>
          <a:prstGeom prst="rect">
            <a:avLst/>
          </a:prstGeom>
          <a:solidFill>
            <a:schemeClr val="accent1"/>
          </a:solidFill>
        </p:spPr>
        <p:txBody>
          <a:bodyPr wrap="square" rtlCol="0">
            <a:spAutoFit/>
          </a:bodyPr>
          <a:lstStyle/>
          <a:p>
            <a:pPr algn="ctr"/>
            <a:r>
              <a:rPr lang="it-IT" sz="1400" dirty="0">
                <a:solidFill>
                  <a:schemeClr val="bg1"/>
                </a:solidFill>
              </a:rPr>
              <a:t>PREVENZIONE PROMOZIONE TUTELA</a:t>
            </a:r>
          </a:p>
        </p:txBody>
      </p:sp>
      <p:sp>
        <p:nvSpPr>
          <p:cNvPr id="15" name="CasellaDiTesto 14">
            <a:extLst>
              <a:ext uri="{FF2B5EF4-FFF2-40B4-BE49-F238E27FC236}">
                <a16:creationId xmlns:a16="http://schemas.microsoft.com/office/drawing/2014/main" id="{0024DE93-6C36-42A8-8BA3-D70619FDD79D}"/>
              </a:ext>
            </a:extLst>
          </p:cNvPr>
          <p:cNvSpPr txBox="1"/>
          <p:nvPr/>
        </p:nvSpPr>
        <p:spPr>
          <a:xfrm>
            <a:off x="5516860" y="5670952"/>
            <a:ext cx="1921125" cy="738664"/>
          </a:xfrm>
          <a:prstGeom prst="rect">
            <a:avLst/>
          </a:prstGeom>
          <a:solidFill>
            <a:schemeClr val="accent1"/>
          </a:solidFill>
        </p:spPr>
        <p:txBody>
          <a:bodyPr wrap="square" rtlCol="0">
            <a:spAutoFit/>
          </a:bodyPr>
          <a:lstStyle/>
          <a:p>
            <a:pPr algn="ctr"/>
            <a:r>
              <a:rPr lang="it-IT" sz="1400" dirty="0">
                <a:solidFill>
                  <a:schemeClr val="bg1"/>
                </a:solidFill>
              </a:rPr>
              <a:t>RESPONSABILITA’ CORRESPONSABILITA’ EMPOWERMENT</a:t>
            </a:r>
          </a:p>
        </p:txBody>
      </p:sp>
      <p:sp>
        <p:nvSpPr>
          <p:cNvPr id="16" name="CasellaDiTesto 15">
            <a:extLst>
              <a:ext uri="{FF2B5EF4-FFF2-40B4-BE49-F238E27FC236}">
                <a16:creationId xmlns:a16="http://schemas.microsoft.com/office/drawing/2014/main" id="{50055D0C-0F8D-4861-BF56-41D8F80CB90D}"/>
              </a:ext>
            </a:extLst>
          </p:cNvPr>
          <p:cNvSpPr txBox="1"/>
          <p:nvPr/>
        </p:nvSpPr>
        <p:spPr>
          <a:xfrm>
            <a:off x="1413727" y="5658631"/>
            <a:ext cx="2057302" cy="738664"/>
          </a:xfrm>
          <a:prstGeom prst="rect">
            <a:avLst/>
          </a:prstGeom>
          <a:solidFill>
            <a:schemeClr val="accent1"/>
          </a:solidFill>
        </p:spPr>
        <p:txBody>
          <a:bodyPr wrap="square" rtlCol="0">
            <a:spAutoFit/>
          </a:bodyPr>
          <a:lstStyle/>
          <a:p>
            <a:pPr algn="ctr"/>
            <a:r>
              <a:rPr lang="it-IT" sz="1400" dirty="0">
                <a:solidFill>
                  <a:schemeClr val="bg1"/>
                </a:solidFill>
              </a:rPr>
              <a:t>PROGRAMMAZIONE</a:t>
            </a:r>
          </a:p>
          <a:p>
            <a:pPr algn="ctr"/>
            <a:r>
              <a:rPr lang="it-IT" sz="1400" dirty="0">
                <a:solidFill>
                  <a:schemeClr val="bg1"/>
                </a:solidFill>
              </a:rPr>
              <a:t>CO-PROGRAMMAZIONE</a:t>
            </a:r>
          </a:p>
          <a:p>
            <a:pPr algn="ctr"/>
            <a:r>
              <a:rPr lang="it-IT" sz="1400" dirty="0">
                <a:solidFill>
                  <a:schemeClr val="bg1"/>
                </a:solidFill>
              </a:rPr>
              <a:t>CO-PROGETTAZIONE</a:t>
            </a:r>
          </a:p>
        </p:txBody>
      </p:sp>
      <p:sp>
        <p:nvSpPr>
          <p:cNvPr id="17" name="Freccia circolare a destra 16">
            <a:extLst>
              <a:ext uri="{FF2B5EF4-FFF2-40B4-BE49-F238E27FC236}">
                <a16:creationId xmlns:a16="http://schemas.microsoft.com/office/drawing/2014/main" id="{1026BD03-95C5-4AD1-A56B-35ED42CD2A05}"/>
              </a:ext>
            </a:extLst>
          </p:cNvPr>
          <p:cNvSpPr/>
          <p:nvPr/>
        </p:nvSpPr>
        <p:spPr>
          <a:xfrm rot="2744010" flipH="1">
            <a:off x="3770487" y="5646963"/>
            <a:ext cx="571048" cy="8447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Freccia circolare a destra 17">
            <a:extLst>
              <a:ext uri="{FF2B5EF4-FFF2-40B4-BE49-F238E27FC236}">
                <a16:creationId xmlns:a16="http://schemas.microsoft.com/office/drawing/2014/main" id="{FE02CF6B-38B6-45A3-9662-0FEA0E82DC5D}"/>
              </a:ext>
            </a:extLst>
          </p:cNvPr>
          <p:cNvSpPr/>
          <p:nvPr/>
        </p:nvSpPr>
        <p:spPr>
          <a:xfrm rot="14295380" flipH="1">
            <a:off x="4489348" y="324380"/>
            <a:ext cx="571774" cy="878440"/>
          </a:xfrm>
          <a:prstGeom prst="curvedRightArrow">
            <a:avLst>
              <a:gd name="adj1" fmla="val 25000"/>
              <a:gd name="adj2" fmla="val 5143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CasellaDiTesto 18">
            <a:extLst>
              <a:ext uri="{FF2B5EF4-FFF2-40B4-BE49-F238E27FC236}">
                <a16:creationId xmlns:a16="http://schemas.microsoft.com/office/drawing/2014/main" id="{43979699-E309-4615-8B9C-B5378C010ECD}"/>
              </a:ext>
            </a:extLst>
          </p:cNvPr>
          <p:cNvSpPr txBox="1"/>
          <p:nvPr/>
        </p:nvSpPr>
        <p:spPr>
          <a:xfrm>
            <a:off x="5255268" y="231919"/>
            <a:ext cx="1955824" cy="938719"/>
          </a:xfrm>
          <a:prstGeom prst="rect">
            <a:avLst/>
          </a:prstGeom>
          <a:solidFill>
            <a:schemeClr val="accent1"/>
          </a:solidFill>
        </p:spPr>
        <p:txBody>
          <a:bodyPr wrap="square" rtlCol="0">
            <a:spAutoFit/>
          </a:bodyPr>
          <a:lstStyle/>
          <a:p>
            <a:pPr algn="ctr"/>
            <a:r>
              <a:rPr lang="it-IT" sz="1400" dirty="0">
                <a:solidFill>
                  <a:schemeClr val="bg1"/>
                </a:solidFill>
              </a:rPr>
              <a:t>COESIONE SOCIALE </a:t>
            </a:r>
          </a:p>
          <a:p>
            <a:pPr algn="ctr"/>
            <a:r>
              <a:rPr lang="it-IT" sz="1100" dirty="0">
                <a:solidFill>
                  <a:schemeClr val="bg1"/>
                </a:solidFill>
              </a:rPr>
              <a:t>PROGETTI DI COMUNITA’</a:t>
            </a:r>
          </a:p>
          <a:p>
            <a:r>
              <a:rPr lang="it-IT" sz="1000" dirty="0">
                <a:solidFill>
                  <a:schemeClr val="bg1"/>
                </a:solidFill>
              </a:rPr>
              <a:t>«Progetto Caruggi», Sestiere del Molo, Prè, Maddalena; «Progetto Oltre il Ponte», «Progetto Diamante» </a:t>
            </a:r>
            <a:endParaRPr lang="it-IT" sz="1400" dirty="0">
              <a:solidFill>
                <a:schemeClr val="bg1"/>
              </a:solidFill>
            </a:endParaRPr>
          </a:p>
        </p:txBody>
      </p:sp>
    </p:spTree>
    <p:extLst>
      <p:ext uri="{BB962C8B-B14F-4D97-AF65-F5344CB8AC3E}">
        <p14:creationId xmlns:p14="http://schemas.microsoft.com/office/powerpoint/2010/main" val="4178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Shape 1"/>
          <p:cNvSpPr txBox="1">
            <a:spLocks noChangeArrowheads="1"/>
          </p:cNvSpPr>
          <p:nvPr/>
        </p:nvSpPr>
        <p:spPr bwMode="auto">
          <a:xfrm>
            <a:off x="146050" y="6210300"/>
            <a:ext cx="457200" cy="457200"/>
          </a:xfrm>
          <a:prstGeom prst="rect">
            <a:avLst/>
          </a:prstGeom>
          <a:solidFill>
            <a:srgbClr val="D348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0"/>
              </a:spcBef>
              <a:buClrTx/>
              <a:buSzTx/>
              <a:buFontTx/>
              <a:buNone/>
            </a:pPr>
            <a:fld id="{BA008FE2-1C8D-4662-8DD2-AE8C5A781EE9}" type="slidenum">
              <a:rPr lang="it-IT" altLang="it-IT" sz="1400">
                <a:solidFill>
                  <a:srgbClr val="FFFFFF"/>
                </a:solidFill>
                <a:latin typeface="Franklin Gothic Book" panose="020B0503020102020204" pitchFamily="34" charset="0"/>
              </a:rPr>
              <a:pPr algn="ctr" eaLnBrk="1" hangingPunct="1">
                <a:spcBef>
                  <a:spcPct val="0"/>
                </a:spcBef>
                <a:buClrTx/>
                <a:buSzTx/>
                <a:buFontTx/>
                <a:buNone/>
              </a:pPr>
              <a:t>4</a:t>
            </a:fld>
            <a:endParaRPr lang="it-IT" altLang="it-IT" sz="1400" dirty="0">
              <a:latin typeface="Times New Roman" panose="02020603050405020304" pitchFamily="18" charset="0"/>
            </a:endParaRPr>
          </a:p>
        </p:txBody>
      </p:sp>
      <p:sp>
        <p:nvSpPr>
          <p:cNvPr id="153" name="CustomShape 2"/>
          <p:cNvSpPr/>
          <p:nvPr/>
        </p:nvSpPr>
        <p:spPr>
          <a:xfrm>
            <a:off x="146050" y="188913"/>
            <a:ext cx="8748713" cy="55657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eaLnBrk="1" fontAlgn="auto" hangingPunct="1">
              <a:spcBef>
                <a:spcPts val="0"/>
              </a:spcBef>
              <a:spcAft>
                <a:spcPts val="0"/>
              </a:spcAft>
              <a:defRPr/>
            </a:pPr>
            <a:endParaRPr lang="it-IT" sz="1600" spc="-1" dirty="0"/>
          </a:p>
          <a:p>
            <a:pPr algn="ctr" eaLnBrk="1" fontAlgn="auto" hangingPunct="1">
              <a:spcBef>
                <a:spcPts val="0"/>
              </a:spcBef>
              <a:spcAft>
                <a:spcPts val="0"/>
              </a:spcAft>
              <a:defRPr/>
            </a:pPr>
            <a:endParaRPr lang="it-IT" sz="1600" spc="-1" dirty="0"/>
          </a:p>
          <a:p>
            <a:pPr algn="ctr" eaLnBrk="1" fontAlgn="auto" hangingPunct="1">
              <a:spcBef>
                <a:spcPts val="0"/>
              </a:spcBef>
              <a:spcAft>
                <a:spcPts val="0"/>
              </a:spcAft>
              <a:defRPr/>
            </a:pPr>
            <a:endParaRPr lang="it-IT" sz="1600" spc="-1" dirty="0"/>
          </a:p>
        </p:txBody>
      </p:sp>
      <p:pic>
        <p:nvPicPr>
          <p:cNvPr id="44036" name="Picture 2" descr="Risultati immagini per target to goal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836613"/>
            <a:ext cx="7808913"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CasellaDiTesto 1"/>
          <p:cNvSpPr txBox="1">
            <a:spLocks noChangeArrowheads="1"/>
          </p:cNvSpPr>
          <p:nvPr/>
        </p:nvSpPr>
        <p:spPr bwMode="auto">
          <a:xfrm>
            <a:off x="374650" y="836613"/>
            <a:ext cx="5133975" cy="4802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p:txBody>
      </p:sp>
      <p:sp>
        <p:nvSpPr>
          <p:cNvPr id="3" name="Rettangolo 2"/>
          <p:cNvSpPr/>
          <p:nvPr/>
        </p:nvSpPr>
        <p:spPr>
          <a:xfrm>
            <a:off x="250825" y="1773238"/>
            <a:ext cx="5249863" cy="287337"/>
          </a:xfrm>
          <a:prstGeom prst="rect">
            <a:avLst/>
          </a:prstGeom>
          <a:solidFill>
            <a:schemeClr val="accent1">
              <a:lumMod val="75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000" b="1" dirty="0">
                <a:latin typeface="Calibri" panose="020F0502020204030204" pitchFamily="34" charset="0"/>
              </a:rPr>
              <a:t>RIORGANIZZAZIONE/ACCENTRAMENTO: MANTENIMENTO STANDARD, INNOVAZIONE E CHANGE MANAGEMENT</a:t>
            </a:r>
          </a:p>
        </p:txBody>
      </p:sp>
      <p:sp>
        <p:nvSpPr>
          <p:cNvPr id="7" name="Rettangolo 6"/>
          <p:cNvSpPr/>
          <p:nvPr/>
        </p:nvSpPr>
        <p:spPr>
          <a:xfrm>
            <a:off x="250825" y="2257425"/>
            <a:ext cx="5257800" cy="288925"/>
          </a:xfrm>
          <a:prstGeom prst="rect">
            <a:avLst/>
          </a:prstGeom>
          <a:solidFill>
            <a:srgbClr val="B06900">
              <a:alpha val="76863"/>
            </a:srgbClr>
          </a:solidFill>
          <a:ln>
            <a:solidFill>
              <a:srgbClr val="955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000" b="1" dirty="0">
                <a:latin typeface="Calibri" panose="020F0502020204030204" pitchFamily="34" charset="0"/>
              </a:rPr>
              <a:t>AREA MINORI: PREVENZIONE, PROMOZIONE E TUTELA, MAGGIOR APPROPRIATEZZA DEGLI INTERVENTI E DELLA SPESA</a:t>
            </a:r>
          </a:p>
        </p:txBody>
      </p:sp>
      <p:sp>
        <p:nvSpPr>
          <p:cNvPr id="8" name="Rettangolo 7"/>
          <p:cNvSpPr/>
          <p:nvPr/>
        </p:nvSpPr>
        <p:spPr>
          <a:xfrm>
            <a:off x="250825" y="3133725"/>
            <a:ext cx="5249863" cy="3174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000" b="1" dirty="0">
                <a:latin typeface="Calibri" panose="020F0502020204030204" pitchFamily="34" charset="0"/>
              </a:rPr>
              <a:t>AREA DISABILITA’: INCLUSIONE SOCIALE, PROATTIVITA’ DEL SINGOLO E DELLA FAMIGLIA, INTEGRAZIONE SOCIO-SANITARIA</a:t>
            </a:r>
          </a:p>
        </p:txBody>
      </p:sp>
      <p:sp>
        <p:nvSpPr>
          <p:cNvPr id="9" name="Rettangolo 8"/>
          <p:cNvSpPr/>
          <p:nvPr/>
        </p:nvSpPr>
        <p:spPr>
          <a:xfrm>
            <a:off x="250825" y="2708275"/>
            <a:ext cx="5249863" cy="263525"/>
          </a:xfrm>
          <a:prstGeom prst="rect">
            <a:avLst/>
          </a:prstGeom>
          <a:solidFill>
            <a:srgbClr val="AC1455">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000" b="1" dirty="0">
                <a:latin typeface="Calibri" panose="020F0502020204030204" pitchFamily="34" charset="0"/>
              </a:rPr>
              <a:t>AREA ADULTI: EMPOWERMENT, FORMAZIONE INCLUSIONE SOCIO-LAVORATIVA E START UP PER GIOVANI ADULTI ED ADULTI, CONTRASTO ALLA POVERTA’ ED ALLA GRAVE MARGINALITA’</a:t>
            </a:r>
          </a:p>
        </p:txBody>
      </p:sp>
      <p:sp>
        <p:nvSpPr>
          <p:cNvPr id="10" name="Rettangolo 9"/>
          <p:cNvSpPr/>
          <p:nvPr/>
        </p:nvSpPr>
        <p:spPr>
          <a:xfrm>
            <a:off x="250825" y="3573463"/>
            <a:ext cx="5257800" cy="287337"/>
          </a:xfrm>
          <a:prstGeom prst="rect">
            <a:avLst/>
          </a:prstGeom>
          <a:solidFill>
            <a:srgbClr val="D2424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000" b="1" dirty="0">
                <a:latin typeface="Calibri" panose="020F0502020204030204" pitchFamily="34" charset="0"/>
              </a:rPr>
              <a:t>AREA ANZIANI: SOSTEGNO DOMICILIARE E COHOUSING</a:t>
            </a:r>
          </a:p>
        </p:txBody>
      </p:sp>
      <p:sp>
        <p:nvSpPr>
          <p:cNvPr id="11" name="Rettangolo 10"/>
          <p:cNvSpPr/>
          <p:nvPr/>
        </p:nvSpPr>
        <p:spPr>
          <a:xfrm>
            <a:off x="231775" y="4076700"/>
            <a:ext cx="5256213" cy="288925"/>
          </a:xfrm>
          <a:prstGeom prst="rect">
            <a:avLst/>
          </a:prstGeom>
          <a:solidFill>
            <a:srgbClr val="28C2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000" b="1" dirty="0">
                <a:latin typeface="Calibri" panose="020F0502020204030204" pitchFamily="34" charset="0"/>
              </a:rPr>
              <a:t>AREA MIGRANTI: ACCOGLIERE PER INTERAGIRE POSITIVAMENTE (COMUNITA’) E PER L’INTEGRAZIONE </a:t>
            </a:r>
          </a:p>
        </p:txBody>
      </p:sp>
      <p:sp>
        <p:nvSpPr>
          <p:cNvPr id="44044" name="CasellaDiTesto 3"/>
          <p:cNvSpPr txBox="1">
            <a:spLocks noChangeArrowheads="1"/>
          </p:cNvSpPr>
          <p:nvPr/>
        </p:nvSpPr>
        <p:spPr bwMode="auto">
          <a:xfrm>
            <a:off x="5508625" y="385763"/>
            <a:ext cx="26749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p:txBody>
      </p:sp>
      <p:sp>
        <p:nvSpPr>
          <p:cNvPr id="44045" name="CasellaDiTesto 12"/>
          <p:cNvSpPr txBox="1">
            <a:spLocks noChangeArrowheads="1"/>
          </p:cNvSpPr>
          <p:nvPr/>
        </p:nvSpPr>
        <p:spPr bwMode="auto">
          <a:xfrm>
            <a:off x="5518675" y="4745576"/>
            <a:ext cx="2674938" cy="1201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a:p>
            <a:pPr eaLnBrk="1" hangingPunct="1">
              <a:spcBef>
                <a:spcPct val="0"/>
              </a:spcBef>
              <a:buClrTx/>
              <a:buSzTx/>
              <a:buFontTx/>
              <a:buNone/>
            </a:pPr>
            <a:endParaRPr lang="it-IT" altLang="it-IT" sz="1800">
              <a:latin typeface="Arial" panose="020B0604020202020204" pitchFamily="34" charset="0"/>
            </a:endParaRPr>
          </a:p>
        </p:txBody>
      </p:sp>
      <p:sp>
        <p:nvSpPr>
          <p:cNvPr id="5" name="CasellaDiTesto 4"/>
          <p:cNvSpPr txBox="1"/>
          <p:nvPr/>
        </p:nvSpPr>
        <p:spPr>
          <a:xfrm>
            <a:off x="3296443" y="681258"/>
            <a:ext cx="2447925" cy="339725"/>
          </a:xfrm>
          <a:prstGeom prst="rect">
            <a:avLst/>
          </a:prstGeom>
          <a:noFill/>
        </p:spPr>
        <p:txBody>
          <a:bodyPr>
            <a:spAutoFit/>
          </a:bodyPr>
          <a:lstStyle/>
          <a:p>
            <a:pPr algn="ctr" eaLnBrk="1" fontAlgn="auto" hangingPunct="1">
              <a:spcBef>
                <a:spcPts val="0"/>
              </a:spcBef>
              <a:spcAft>
                <a:spcPts val="0"/>
              </a:spcAft>
              <a:defRPr/>
            </a:pPr>
            <a:r>
              <a:rPr lang="it-IT" sz="1600" b="1" spc="-1" dirty="0">
                <a:solidFill>
                  <a:srgbClr val="C00000"/>
                </a:solidFill>
                <a:latin typeface="Calibri"/>
                <a:cs typeface="+mn-cs"/>
              </a:rPr>
              <a:t>Obiettivi strategici</a:t>
            </a:r>
          </a:p>
        </p:txBody>
      </p:sp>
    </p:spTree>
  </p:cSld>
  <p:clrMapOvr>
    <a:masterClrMapping/>
  </p:clrMapOvr>
  <p:transition spd="slow"/>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AA0BB18-F19F-439E-9258-FEAE3B1FCDE9}"/>
              </a:ext>
            </a:extLst>
          </p:cNvPr>
          <p:cNvSpPr>
            <a:spLocks noGrp="1"/>
          </p:cNvSpPr>
          <p:nvPr>
            <p:ph sz="quarter" idx="1"/>
          </p:nvPr>
        </p:nvSpPr>
        <p:spPr>
          <a:xfrm>
            <a:off x="146050" y="207236"/>
            <a:ext cx="8746430" cy="6650763"/>
          </a:xfrm>
        </p:spPr>
        <p:txBody>
          <a:bodyPr/>
          <a:lstStyle/>
          <a:p>
            <a:pPr marL="0" indent="0" algn="ctr">
              <a:buNone/>
            </a:pPr>
            <a:r>
              <a:rPr lang="it-IT" sz="1600" b="1" dirty="0" smtClean="0">
                <a:solidFill>
                  <a:srgbClr val="C00000"/>
                </a:solidFill>
                <a:latin typeface="Calibri" panose="020F0502020204030204" pitchFamily="34" charset="0"/>
                <a:cs typeface="Calibri" panose="020F0502020204030204" pitchFamily="34" charset="0"/>
              </a:rPr>
              <a:t>L’organizzazione dei servizi</a:t>
            </a:r>
          </a:p>
          <a:p>
            <a:pPr marL="0" indent="0" algn="ctr">
              <a:buNone/>
            </a:pPr>
            <a:endParaRPr lang="it-IT" sz="1600" b="1" dirty="0">
              <a:solidFill>
                <a:srgbClr val="C00000"/>
              </a:solidFill>
              <a:latin typeface="Calibri" panose="020F0502020204030204" pitchFamily="34" charset="0"/>
              <a:cs typeface="Calibri" panose="020F0502020204030204" pitchFamily="34" charset="0"/>
            </a:endParaRPr>
          </a:p>
          <a:p>
            <a:pPr marL="0" indent="0" algn="ctr">
              <a:buNone/>
            </a:pPr>
            <a:r>
              <a:rPr lang="it-IT" sz="1600" b="1" dirty="0" smtClean="0">
                <a:solidFill>
                  <a:srgbClr val="C00000"/>
                </a:solidFill>
                <a:latin typeface="Calibri" panose="020F0502020204030204" pitchFamily="34" charset="0"/>
                <a:cs typeface="Calibri" panose="020F0502020204030204" pitchFamily="34" charset="0"/>
              </a:rPr>
              <a:t>Le </a:t>
            </a:r>
            <a:r>
              <a:rPr lang="it-IT" sz="1600" b="1" dirty="0">
                <a:solidFill>
                  <a:srgbClr val="C00000"/>
                </a:solidFill>
                <a:latin typeface="Calibri" panose="020F0502020204030204" pitchFamily="34" charset="0"/>
                <a:cs typeface="Calibri" panose="020F0502020204030204" pitchFamily="34" charset="0"/>
              </a:rPr>
              <a:t>parole </a:t>
            </a:r>
            <a:r>
              <a:rPr lang="it-IT" sz="1600" b="1" dirty="0" smtClean="0">
                <a:solidFill>
                  <a:srgbClr val="C00000"/>
                </a:solidFill>
                <a:latin typeface="Calibri" panose="020F0502020204030204" pitchFamily="34" charset="0"/>
                <a:cs typeface="Calibri" panose="020F0502020204030204" pitchFamily="34" charset="0"/>
              </a:rPr>
              <a:t>chiave</a:t>
            </a:r>
            <a:r>
              <a:rPr lang="it-IT" sz="1600" b="1" dirty="0" smtClean="0">
                <a:solidFill>
                  <a:srgbClr val="FF0000"/>
                </a:solidFill>
                <a:latin typeface="Calibri" panose="020F0502020204030204" pitchFamily="34" charset="0"/>
                <a:cs typeface="Calibri" panose="020F0502020204030204" pitchFamily="34" charset="0"/>
              </a:rPr>
              <a:t>:</a:t>
            </a:r>
            <a:endParaRPr lang="it-IT" sz="1600" b="1" dirty="0">
              <a:solidFill>
                <a:srgbClr val="FF0000"/>
              </a:solidFill>
              <a:latin typeface="Calibri" panose="020F0502020204030204" pitchFamily="34" charset="0"/>
              <a:cs typeface="Calibri" panose="020F0502020204030204" pitchFamily="34" charset="0"/>
            </a:endParaRPr>
          </a:p>
          <a:p>
            <a:pPr marL="0" indent="0" algn="just">
              <a:buNone/>
            </a:pPr>
            <a:endParaRPr lang="it-IT" sz="1400" b="1" dirty="0" smtClean="0">
              <a:solidFill>
                <a:srgbClr val="C0000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it-IT" sz="1400" b="1" dirty="0" smtClean="0">
                <a:solidFill>
                  <a:srgbClr val="C00000"/>
                </a:solidFill>
                <a:latin typeface="Calibri" panose="020F0502020204030204" pitchFamily="34" charset="0"/>
                <a:cs typeface="Calibri" panose="020F0502020204030204" pitchFamily="34" charset="0"/>
              </a:rPr>
              <a:t>Unitarietà</a:t>
            </a:r>
            <a:r>
              <a:rPr lang="it-IT" sz="1400" dirty="0" smtClean="0">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della persona, </a:t>
            </a:r>
            <a:r>
              <a:rPr lang="it-IT" sz="1400" b="1" dirty="0">
                <a:solidFill>
                  <a:srgbClr val="C00000"/>
                </a:solidFill>
                <a:latin typeface="Calibri" panose="020F0502020204030204" pitchFamily="34" charset="0"/>
                <a:cs typeface="Calibri" panose="020F0502020204030204" pitchFamily="34" charset="0"/>
              </a:rPr>
              <a:t>omogeneità</a:t>
            </a:r>
            <a:r>
              <a:rPr lang="it-IT" sz="1400" dirty="0">
                <a:latin typeface="Calibri" panose="020F0502020204030204" pitchFamily="34" charset="0"/>
                <a:cs typeface="Calibri" panose="020F0502020204030204" pitchFamily="34" charset="0"/>
              </a:rPr>
              <a:t> dell’offerta ed </a:t>
            </a:r>
            <a:r>
              <a:rPr lang="it-IT" sz="1400" b="1" dirty="0">
                <a:solidFill>
                  <a:srgbClr val="C00000"/>
                </a:solidFill>
                <a:latin typeface="Calibri" panose="020F0502020204030204" pitchFamily="34" charset="0"/>
                <a:cs typeface="Calibri" panose="020F0502020204030204" pitchFamily="34" charset="0"/>
              </a:rPr>
              <a:t>equità</a:t>
            </a:r>
            <a:r>
              <a:rPr lang="it-IT" sz="1400" b="1" dirty="0">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d’accesso, </a:t>
            </a:r>
            <a:r>
              <a:rPr lang="it-IT" sz="1400" b="1" dirty="0">
                <a:solidFill>
                  <a:srgbClr val="C00000"/>
                </a:solidFill>
                <a:latin typeface="Calibri" panose="020F0502020204030204" pitchFamily="34" charset="0"/>
                <a:cs typeface="Calibri" panose="020F0502020204030204" pitchFamily="34" charset="0"/>
              </a:rPr>
              <a:t>ottimizzazione</a:t>
            </a:r>
            <a:r>
              <a:rPr lang="it-IT" sz="1400" b="1" dirty="0">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delle risorse in relazione ai bisogni dei territori</a:t>
            </a:r>
            <a:r>
              <a:rPr lang="it-IT" sz="1400" b="1" dirty="0">
                <a:latin typeface="Calibri" panose="020F0502020204030204" pitchFamily="34" charset="0"/>
                <a:cs typeface="Calibri" panose="020F0502020204030204" pitchFamily="34" charset="0"/>
              </a:rPr>
              <a:t>, </a:t>
            </a:r>
            <a:r>
              <a:rPr lang="it-IT" sz="1400" b="1" dirty="0">
                <a:solidFill>
                  <a:srgbClr val="C00000"/>
                </a:solidFill>
                <a:latin typeface="Calibri" panose="020F0502020204030204" pitchFamily="34" charset="0"/>
                <a:cs typeface="Calibri" panose="020F0502020204030204" pitchFamily="34" charset="0"/>
              </a:rPr>
              <a:t>rappresentatività</a:t>
            </a:r>
            <a:r>
              <a:rPr lang="it-IT" sz="1400" b="1" dirty="0">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in diversi livelli istituzionali, </a:t>
            </a:r>
            <a:r>
              <a:rPr lang="it-IT" sz="1400" b="1" dirty="0">
                <a:solidFill>
                  <a:srgbClr val="C00000"/>
                </a:solidFill>
                <a:latin typeface="Calibri" panose="020F0502020204030204" pitchFamily="34" charset="0"/>
                <a:cs typeface="Calibri" panose="020F0502020204030204" pitchFamily="34" charset="0"/>
              </a:rPr>
              <a:t>corrispondenza</a:t>
            </a:r>
            <a:r>
              <a:rPr lang="it-IT" sz="1400" dirty="0">
                <a:latin typeface="Calibri" panose="020F0502020204030204" pitchFamily="34" charset="0"/>
                <a:cs typeface="Calibri" panose="020F0502020204030204" pitchFamily="34" charset="0"/>
              </a:rPr>
              <a:t> con l’assetto dei servizi sanitari per una maggior forza nell’</a:t>
            </a:r>
            <a:r>
              <a:rPr lang="it-IT" sz="1400" b="1" dirty="0">
                <a:solidFill>
                  <a:srgbClr val="C00000"/>
                </a:solidFill>
                <a:latin typeface="Calibri" panose="020F0502020204030204" pitchFamily="34" charset="0"/>
                <a:cs typeface="Calibri" panose="020F0502020204030204" pitchFamily="34" charset="0"/>
              </a:rPr>
              <a:t>integrazione</a:t>
            </a:r>
            <a:r>
              <a:rPr lang="it-IT" sz="1400" dirty="0">
                <a:latin typeface="Calibri" panose="020F0502020204030204" pitchFamily="34" charset="0"/>
                <a:cs typeface="Calibri" panose="020F0502020204030204" pitchFamily="34" charset="0"/>
              </a:rPr>
              <a:t> </a:t>
            </a:r>
            <a:r>
              <a:rPr lang="it-IT" sz="1400" b="1" dirty="0">
                <a:solidFill>
                  <a:srgbClr val="C00000"/>
                </a:solidFill>
                <a:latin typeface="Calibri" panose="020F0502020204030204" pitchFamily="34" charset="0"/>
                <a:cs typeface="Calibri" panose="020F0502020204030204" pitchFamily="34" charset="0"/>
              </a:rPr>
              <a:t>sociosanitaria</a:t>
            </a:r>
            <a:r>
              <a:rPr lang="it-IT" sz="1400" dirty="0">
                <a:latin typeface="Calibri" panose="020F0502020204030204" pitchFamily="34" charset="0"/>
                <a:cs typeface="Calibri" panose="020F0502020204030204" pitchFamily="34" charset="0"/>
              </a:rPr>
              <a:t> (1 direttore sociale, 1 ufficio di coordinamento x tutti i municipi e x la conferenza dei Sindaci, 1 ufficio integrato con ASL 3, 1 convenzione; </a:t>
            </a:r>
            <a:r>
              <a:rPr lang="it-IT" sz="1400" b="1" dirty="0">
                <a:solidFill>
                  <a:srgbClr val="C00000"/>
                </a:solidFill>
                <a:latin typeface="Calibri" panose="020F0502020204030204" pitchFamily="34" charset="0"/>
                <a:cs typeface="Calibri" panose="020F0502020204030204" pitchFamily="34" charset="0"/>
              </a:rPr>
              <a:t>Investimento sul personale di servizio sociale</a:t>
            </a:r>
            <a:r>
              <a:rPr lang="it-IT" sz="1400" dirty="0">
                <a:latin typeface="Calibri" panose="020F0502020204030204" pitchFamily="34" charset="0"/>
                <a:cs typeface="Calibri" panose="020F0502020204030204" pitchFamily="34" charset="0"/>
              </a:rPr>
              <a:t>: % livelli previsti dal Piano Nazionale Sociale, formazione e supervisione</a:t>
            </a:r>
            <a:r>
              <a:rPr lang="it-IT" sz="1400" dirty="0" smtClean="0">
                <a:latin typeface="Calibri" panose="020F0502020204030204" pitchFamily="34" charset="0"/>
                <a:cs typeface="Calibri" panose="020F0502020204030204" pitchFamily="34" charset="0"/>
              </a:rPr>
              <a:t>;</a:t>
            </a:r>
          </a:p>
          <a:p>
            <a:pPr algn="just">
              <a:buFont typeface="Wingdings" panose="05000000000000000000" pitchFamily="2" charset="2"/>
              <a:buChar char="Ø"/>
            </a:pPr>
            <a:r>
              <a:rPr lang="it-IT" sz="1400" b="1" u="sng" dirty="0">
                <a:solidFill>
                  <a:srgbClr val="C00000"/>
                </a:solidFill>
                <a:latin typeface="Calibri" panose="020F0502020204030204" pitchFamily="34" charset="0"/>
                <a:cs typeface="Calibri" panose="020F0502020204030204" pitchFamily="34" charset="0"/>
              </a:rPr>
              <a:t>Gestione delle emergenze</a:t>
            </a:r>
            <a:r>
              <a:rPr lang="it-IT" sz="1400" dirty="0">
                <a:latin typeface="Calibri" panose="020F0502020204030204" pitchFamily="34" charset="0"/>
                <a:cs typeface="Calibri" panose="020F0502020204030204" pitchFamily="34" charset="0"/>
              </a:rPr>
              <a:t>: da rilevare la capacità dimostrata dai servizi sociali dell’Ente, pur garantendo le attività ordinarie e l’onere della progettazione innovativa imposto per l’accesso a fondi di finanziamento, di fronteggiare situazioni di emergenza senza precedenti, quali quelle connesse al supporto alle persone ed alle famiglie interessate dal crollo del Ponte Morandi, dagli effetti della pandemia (un numero simbolico per tutti gli interventi avviati quello dei buoni spesa alimentari per 33.000 famiglie, ma anche la garanzia del mantenimento dei servizi a domicilio, …), dalla recente guerra in Ucraina,….</a:t>
            </a:r>
          </a:p>
          <a:p>
            <a:pPr algn="just">
              <a:buFont typeface="Wingdings" panose="05000000000000000000" pitchFamily="2" charset="2"/>
              <a:buChar char="Ø"/>
            </a:pPr>
            <a:r>
              <a:rPr lang="it-IT" sz="1400" b="1" u="sng" dirty="0">
                <a:solidFill>
                  <a:srgbClr val="C00000"/>
                </a:solidFill>
                <a:latin typeface="Calibri" panose="020F0502020204030204" pitchFamily="34" charset="0"/>
                <a:cs typeface="Calibri" panose="020F0502020204030204" pitchFamily="34" charset="0"/>
              </a:rPr>
              <a:t>I progetti di comunità</a:t>
            </a:r>
            <a:r>
              <a:rPr lang="it-IT" sz="1400" dirty="0">
                <a:latin typeface="Calibri" panose="020F0502020204030204" pitchFamily="34" charset="0"/>
                <a:cs typeface="Calibri" panose="020F0502020204030204" pitchFamily="34" charset="0"/>
              </a:rPr>
              <a:t>: 3 esperienze pilota per attività a supporto delle Comunità: Progetto di Comunità del Sestiere del Molo (con prospettive per </a:t>
            </a:r>
            <a:r>
              <a:rPr lang="it-IT" sz="1400" dirty="0" err="1">
                <a:latin typeface="Calibri" panose="020F0502020204030204" pitchFamily="34" charset="0"/>
                <a:cs typeface="Calibri" panose="020F0502020204030204" pitchFamily="34" charset="0"/>
              </a:rPr>
              <a:t>Pre</a:t>
            </a:r>
            <a:r>
              <a:rPr lang="it-IT" sz="1400" dirty="0">
                <a:latin typeface="Calibri" panose="020F0502020204030204" pitchFamily="34" charset="0"/>
                <a:cs typeface="Calibri" panose="020F0502020204030204" pitchFamily="34" charset="0"/>
              </a:rPr>
              <a:t> e Maddalena), Progetto «Casa di quartiere» per la zona del Centro Ovest, «Progetto Diamante» per la zona della Valpolcevera… si inseriscono nell’ampia gamma di iniziative territoriali (municipali) volte al sostegno della comunità; </a:t>
            </a:r>
          </a:p>
          <a:p>
            <a:pPr algn="just">
              <a:buFont typeface="Wingdings" panose="05000000000000000000" pitchFamily="2" charset="2"/>
              <a:buChar char="Ø"/>
            </a:pPr>
            <a:r>
              <a:rPr lang="it-IT" sz="1400" u="sng" dirty="0">
                <a:latin typeface="Calibri" panose="020F0502020204030204" pitchFamily="34" charset="0"/>
                <a:cs typeface="Calibri" panose="020F0502020204030204" pitchFamily="34" charset="0"/>
              </a:rPr>
              <a:t>Fondamentale il </a:t>
            </a:r>
            <a:r>
              <a:rPr lang="it-IT" sz="1400" b="1" u="sng" dirty="0">
                <a:solidFill>
                  <a:srgbClr val="C00000"/>
                </a:solidFill>
                <a:latin typeface="Calibri" panose="020F0502020204030204" pitchFamily="34" charset="0"/>
                <a:cs typeface="Calibri" panose="020F0502020204030204" pitchFamily="34" charset="0"/>
              </a:rPr>
              <a:t>nuovo ruolo degli EETTSS</a:t>
            </a:r>
            <a:r>
              <a:rPr lang="it-IT" sz="1400" b="1" dirty="0">
                <a:latin typeface="Calibri" panose="020F0502020204030204" pitchFamily="34" charset="0"/>
                <a:cs typeface="Calibri" panose="020F0502020204030204" pitchFamily="34" charset="0"/>
              </a:rPr>
              <a:t>: </a:t>
            </a:r>
            <a:r>
              <a:rPr lang="it-IT" sz="1400" dirty="0">
                <a:latin typeface="Calibri" panose="020F0502020204030204" pitchFamily="34" charset="0"/>
                <a:cs typeface="Calibri" panose="020F0502020204030204" pitchFamily="34" charset="0"/>
              </a:rPr>
              <a:t>partner significativi nei nuovi percorsi di co-programmazione e co-progettazione, sviluppati ad integrazione di quelli già esistenti e dei percorsi di reciproco miglioramento continuo dei percorsi di accreditamento.</a:t>
            </a:r>
          </a:p>
          <a:p>
            <a:endParaRPr lang="it-IT" sz="1400" dirty="0">
              <a:latin typeface="Calibri" panose="020F0502020204030204" pitchFamily="34" charset="0"/>
              <a:cs typeface="Calibri" panose="020F0502020204030204" pitchFamily="34" charset="0"/>
            </a:endParaRPr>
          </a:p>
          <a:p>
            <a:pPr marL="0" indent="0" algn="just">
              <a:buNone/>
            </a:pPr>
            <a:endParaRPr lang="it-IT" sz="1400" dirty="0" smtClean="0">
              <a:latin typeface="Calibri" panose="020F0502020204030204" pitchFamily="34" charset="0"/>
              <a:cs typeface="Calibri" panose="020F0502020204030204" pitchFamily="34" charset="0"/>
            </a:endParaRPr>
          </a:p>
          <a:p>
            <a:pPr marL="0" indent="0" algn="just">
              <a:buNone/>
            </a:pPr>
            <a:endParaRPr lang="it-IT" sz="1400" dirty="0">
              <a:latin typeface="Calibri" panose="020F0502020204030204" pitchFamily="34" charset="0"/>
              <a:cs typeface="Calibri" panose="020F0502020204030204" pitchFamily="34" charset="0"/>
            </a:endParaRPr>
          </a:p>
        </p:txBody>
      </p:sp>
      <p:sp>
        <p:nvSpPr>
          <p:cNvPr id="4" name="Segnaposto numero diapositiva 3">
            <a:extLst>
              <a:ext uri="{FF2B5EF4-FFF2-40B4-BE49-F238E27FC236}">
                <a16:creationId xmlns:a16="http://schemas.microsoft.com/office/drawing/2014/main" id="{EBCB117F-BC79-4092-BC17-79E77303DFFE}"/>
              </a:ext>
            </a:extLst>
          </p:cNvPr>
          <p:cNvSpPr>
            <a:spLocks noGrp="1"/>
          </p:cNvSpPr>
          <p:nvPr>
            <p:ph type="sldNum" sz="quarter" idx="12"/>
          </p:nvPr>
        </p:nvSpPr>
        <p:spPr/>
        <p:txBody>
          <a:bodyPr/>
          <a:lstStyle/>
          <a:p>
            <a:pPr>
              <a:defRPr/>
            </a:pPr>
            <a:fld id="{458ABD16-0DAE-4233-ACA5-AC0527D0A5D2}" type="slidenum">
              <a:rPr lang="it-IT" altLang="it-IT" smtClean="0"/>
              <a:pPr>
                <a:defRPr/>
              </a:pPr>
              <a:t>5</a:t>
            </a:fld>
            <a:endParaRPr lang="it-IT" altLang="it-IT"/>
          </a:p>
        </p:txBody>
      </p:sp>
    </p:spTree>
    <p:extLst>
      <p:ext uri="{BB962C8B-B14F-4D97-AF65-F5344CB8AC3E}">
        <p14:creationId xmlns:p14="http://schemas.microsoft.com/office/powerpoint/2010/main" val="119031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a:extLst>
              <a:ext uri="{FF2B5EF4-FFF2-40B4-BE49-F238E27FC236}">
                <a16:creationId xmlns:a16="http://schemas.microsoft.com/office/drawing/2014/main" id="{1A7BD42C-846A-49FD-B1B7-AC27A31CA602}"/>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7FE2E0D8-E616-4FBE-B2BD-984006D26677}" type="slidenum">
              <a:rPr lang="it-IT" altLang="it-IT" sz="1400">
                <a:solidFill>
                  <a:srgbClr val="FFFFFF"/>
                </a:solidFill>
                <a:latin typeface="Franklin Gothic Book" panose="020B0503020102020204" pitchFamily="34" charset="0"/>
              </a:rPr>
              <a:pPr>
                <a:spcBef>
                  <a:spcPct val="0"/>
                </a:spcBef>
                <a:buClrTx/>
                <a:buSzTx/>
                <a:buFontTx/>
                <a:buNone/>
              </a:pPr>
              <a:t>6</a:t>
            </a:fld>
            <a:endParaRPr lang="it-IT" altLang="it-IT" sz="1400">
              <a:solidFill>
                <a:srgbClr val="FFFFFF"/>
              </a:solidFill>
              <a:latin typeface="Franklin Gothic Book" panose="020B0503020102020204" pitchFamily="34" charset="0"/>
            </a:endParaRPr>
          </a:p>
        </p:txBody>
      </p:sp>
      <p:sp>
        <p:nvSpPr>
          <p:cNvPr id="5" name="Rettangolo 3">
            <a:extLst>
              <a:ext uri="{FF2B5EF4-FFF2-40B4-BE49-F238E27FC236}">
                <a16:creationId xmlns:a16="http://schemas.microsoft.com/office/drawing/2014/main" id="{27E35CD3-1E00-448D-B70F-6B3447615AE9}"/>
              </a:ext>
            </a:extLst>
          </p:cNvPr>
          <p:cNvSpPr>
            <a:spLocks noChangeArrowheads="1"/>
          </p:cNvSpPr>
          <p:nvPr/>
        </p:nvSpPr>
        <p:spPr bwMode="auto">
          <a:xfrm>
            <a:off x="190500" y="161925"/>
            <a:ext cx="8496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it-IT" altLang="it-IT" sz="1400" b="1" kern="0" dirty="0" smtClean="0">
                <a:solidFill>
                  <a:srgbClr val="C00000"/>
                </a:solidFill>
              </a:rPr>
              <a:t>Dati di contesto</a:t>
            </a:r>
            <a:endParaRPr lang="it-IT" altLang="it-IT" sz="1200" b="1" kern="0" dirty="0">
              <a:solidFill>
                <a:srgbClr val="C00000"/>
              </a:solidFill>
            </a:endParaRPr>
          </a:p>
        </p:txBody>
      </p:sp>
      <p:graphicFrame>
        <p:nvGraphicFramePr>
          <p:cNvPr id="8" name="Tabella 7">
            <a:extLst>
              <a:ext uri="{FF2B5EF4-FFF2-40B4-BE49-F238E27FC236}">
                <a16:creationId xmlns:a16="http://schemas.microsoft.com/office/drawing/2014/main" id="{6BA51CEC-C045-43FC-A817-2D047B7CE61C}"/>
              </a:ext>
            </a:extLst>
          </p:cNvPr>
          <p:cNvGraphicFramePr>
            <a:graphicFrameLocks noGrp="1"/>
          </p:cNvGraphicFramePr>
          <p:nvPr>
            <p:extLst>
              <p:ext uri="{D42A27DB-BD31-4B8C-83A1-F6EECF244321}">
                <p14:modId xmlns:p14="http://schemas.microsoft.com/office/powerpoint/2010/main" val="1818577136"/>
              </p:ext>
            </p:extLst>
          </p:nvPr>
        </p:nvGraphicFramePr>
        <p:xfrm>
          <a:off x="561969" y="477937"/>
          <a:ext cx="7772402" cy="3304586"/>
        </p:xfrm>
        <a:graphic>
          <a:graphicData uri="http://schemas.openxmlformats.org/drawingml/2006/table">
            <a:tbl>
              <a:tblPr/>
              <a:tblGrid>
                <a:gridCol w="2002496">
                  <a:extLst>
                    <a:ext uri="{9D8B030D-6E8A-4147-A177-3AD203B41FA5}">
                      <a16:colId xmlns:a16="http://schemas.microsoft.com/office/drawing/2014/main" val="151978988"/>
                    </a:ext>
                  </a:extLst>
                </a:gridCol>
                <a:gridCol w="961651">
                  <a:extLst>
                    <a:ext uri="{9D8B030D-6E8A-4147-A177-3AD203B41FA5}">
                      <a16:colId xmlns:a16="http://schemas.microsoft.com/office/drawing/2014/main" val="3221251406"/>
                    </a:ext>
                  </a:extLst>
                </a:gridCol>
                <a:gridCol w="961651">
                  <a:extLst>
                    <a:ext uri="{9D8B030D-6E8A-4147-A177-3AD203B41FA5}">
                      <a16:colId xmlns:a16="http://schemas.microsoft.com/office/drawing/2014/main" val="3868329268"/>
                    </a:ext>
                  </a:extLst>
                </a:gridCol>
                <a:gridCol w="961651">
                  <a:extLst>
                    <a:ext uri="{9D8B030D-6E8A-4147-A177-3AD203B41FA5}">
                      <a16:colId xmlns:a16="http://schemas.microsoft.com/office/drawing/2014/main" val="4135412673"/>
                    </a:ext>
                  </a:extLst>
                </a:gridCol>
                <a:gridCol w="961651">
                  <a:extLst>
                    <a:ext uri="{9D8B030D-6E8A-4147-A177-3AD203B41FA5}">
                      <a16:colId xmlns:a16="http://schemas.microsoft.com/office/drawing/2014/main" val="1612284187"/>
                    </a:ext>
                  </a:extLst>
                </a:gridCol>
                <a:gridCol w="961651">
                  <a:extLst>
                    <a:ext uri="{9D8B030D-6E8A-4147-A177-3AD203B41FA5}">
                      <a16:colId xmlns:a16="http://schemas.microsoft.com/office/drawing/2014/main" val="1664097095"/>
                    </a:ext>
                  </a:extLst>
                </a:gridCol>
                <a:gridCol w="961651">
                  <a:extLst>
                    <a:ext uri="{9D8B030D-6E8A-4147-A177-3AD203B41FA5}">
                      <a16:colId xmlns:a16="http://schemas.microsoft.com/office/drawing/2014/main" val="1425137731"/>
                    </a:ext>
                  </a:extLst>
                </a:gridCol>
              </a:tblGrid>
              <a:tr h="286767">
                <a:tc>
                  <a:txBody>
                    <a:bodyPr/>
                    <a:lstStyle/>
                    <a:p>
                      <a:pPr algn="ctr" fontAlgn="ctr"/>
                      <a:r>
                        <a:rPr lang="it-IT" sz="900" b="1" i="0" u="none" strike="noStrike" dirty="0">
                          <a:solidFill>
                            <a:srgbClr val="FFFFFF"/>
                          </a:solidFill>
                          <a:effectLst/>
                          <a:latin typeface="Arial" panose="020B0604020202020204" pitchFamily="34" charset="0"/>
                        </a:rPr>
                        <a:t>ANNO 2021_DATI DI CONTESTO</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MINORI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ADULTI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DISABILITA'</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ANZIANI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MIGRANTI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TOTALI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extLst>
                  <a:ext uri="{0D108BD9-81ED-4DB2-BD59-A6C34878D82A}">
                    <a16:rowId xmlns:a16="http://schemas.microsoft.com/office/drawing/2014/main" val="2651988393"/>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751790430"/>
                  </a:ext>
                </a:extLst>
              </a:tr>
              <a:tr h="585476">
                <a:tc>
                  <a:txBody>
                    <a:bodyPr/>
                    <a:lstStyle/>
                    <a:p>
                      <a:pPr algn="l" fontAlgn="ctr"/>
                      <a:r>
                        <a:rPr lang="it-IT" sz="900" b="1" i="0" u="none" strike="noStrike">
                          <a:solidFill>
                            <a:srgbClr val="000000"/>
                          </a:solidFill>
                          <a:effectLst/>
                          <a:latin typeface="Arial" panose="020B0604020202020204" pitchFamily="34" charset="0"/>
                        </a:rPr>
                        <a:t>Popolazione residente*</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76.436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328.309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161.665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566.410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extLst>
                  <a:ext uri="{0D108BD9-81ED-4DB2-BD59-A6C34878D82A}">
                    <a16:rowId xmlns:a16="http://schemas.microsoft.com/office/drawing/2014/main" val="2343208083"/>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76836357"/>
                  </a:ext>
                </a:extLst>
              </a:tr>
              <a:tr h="576990">
                <a:tc>
                  <a:txBody>
                    <a:bodyPr/>
                    <a:lstStyle/>
                    <a:p>
                      <a:pPr algn="l" fontAlgn="ctr"/>
                      <a:r>
                        <a:rPr lang="it-IT" sz="900" b="1" i="0" u="none" strike="noStrike" dirty="0">
                          <a:solidFill>
                            <a:srgbClr val="000000"/>
                          </a:solidFill>
                          <a:effectLst/>
                          <a:latin typeface="Arial" panose="020B0604020202020204" pitchFamily="34" charset="0"/>
                        </a:rPr>
                        <a:t>Persone raggiunte con attività di informazione, orientamento e consulenza professionale (Segretariato sociale)</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1.575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1.372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1.499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4.446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extLst>
                  <a:ext uri="{0D108BD9-81ED-4DB2-BD59-A6C34878D82A}">
                    <a16:rowId xmlns:a16="http://schemas.microsoft.com/office/drawing/2014/main" val="3686788022"/>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180054406"/>
                  </a:ext>
                </a:extLst>
              </a:tr>
              <a:tr h="568505">
                <a:tc>
                  <a:txBody>
                    <a:bodyPr/>
                    <a:lstStyle/>
                    <a:p>
                      <a:pPr algn="l" fontAlgn="ctr"/>
                      <a:r>
                        <a:rPr lang="it-IT" sz="900" b="1" i="0" u="none" strike="noStrike">
                          <a:solidFill>
                            <a:srgbClr val="000000"/>
                          </a:solidFill>
                          <a:effectLst/>
                          <a:latin typeface="Arial" panose="020B0604020202020204" pitchFamily="34" charset="0"/>
                        </a:rPr>
                        <a:t>Persone raggiunte con attività di Servizio sociale professionale, interventi e servizi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6.240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8.860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3.077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5.304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1.722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tc>
                  <a:txBody>
                    <a:bodyPr/>
                    <a:lstStyle/>
                    <a:p>
                      <a:pPr algn="l" fontAlgn="ctr"/>
                      <a:r>
                        <a:rPr lang="it-IT" sz="900" b="0" i="0" u="none" strike="noStrike" dirty="0">
                          <a:solidFill>
                            <a:srgbClr val="000000"/>
                          </a:solidFill>
                          <a:effectLst/>
                          <a:latin typeface="Arial" panose="020B0604020202020204" pitchFamily="34" charset="0"/>
                        </a:rPr>
                        <a:t>                25.203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F4B084"/>
                    </a:solidFill>
                  </a:tcPr>
                </a:tc>
                <a:extLst>
                  <a:ext uri="{0D108BD9-81ED-4DB2-BD59-A6C34878D82A}">
                    <a16:rowId xmlns:a16="http://schemas.microsoft.com/office/drawing/2014/main" val="3436966847"/>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378061"/>
                  </a:ext>
                </a:extLst>
              </a:tr>
              <a:tr h="169703">
                <a:tc>
                  <a:txBody>
                    <a:bodyPr/>
                    <a:lstStyle/>
                    <a:p>
                      <a:pPr algn="l" fontAlgn="b"/>
                      <a:r>
                        <a:rPr lang="it-IT" sz="900" b="1"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900" b="0"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900" b="0"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900" b="0"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900" b="0"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900" b="0"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900" b="0" i="0" u="none" strike="noStrike">
                          <a:solidFill>
                            <a:srgbClr val="000000"/>
                          </a:solidFill>
                          <a:effectLst/>
                          <a:latin typeface="Arial" panose="020B0604020202020204" pitchFamily="34" charset="0"/>
                        </a:rPr>
                        <a:t> </a:t>
                      </a:r>
                    </a:p>
                  </a:txBody>
                  <a:tcPr marL="8485" marR="8485" marT="848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59055074"/>
                  </a:ext>
                </a:extLst>
              </a:tr>
              <a:tr h="534565">
                <a:tc gridSpan="7">
                  <a:txBody>
                    <a:bodyPr/>
                    <a:lstStyle/>
                    <a:p>
                      <a:pPr algn="just" fontAlgn="t"/>
                      <a:r>
                        <a:rPr lang="it-IT" sz="1000" b="1" i="0" u="none" strike="noStrike" dirty="0">
                          <a:solidFill>
                            <a:srgbClr val="833C0C"/>
                          </a:solidFill>
                          <a:effectLst/>
                          <a:latin typeface="Arial" panose="020B0604020202020204" pitchFamily="34" charset="0"/>
                        </a:rPr>
                        <a:t>*Il Comune di Genova ha raggiunto il livello essenziale delle prestazioni di assistenza sociale, definito da un Assistente Sociale ogni 4.000 abitanti come da L 178/2020 (art 1 comma 797), ottenendo il riconoscimento di una premialità da parte del Ministero del Lavoro e delle Politiche Sociali</a:t>
                      </a:r>
                    </a:p>
                  </a:txBody>
                  <a:tcPr marL="8485" marR="8485" marT="8485" marB="0">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03155774"/>
                  </a:ext>
                </a:extLst>
              </a:tr>
            </a:tbl>
          </a:graphicData>
        </a:graphic>
      </p:graphicFrame>
      <p:graphicFrame>
        <p:nvGraphicFramePr>
          <p:cNvPr id="3" name="Tabella 2">
            <a:extLst>
              <a:ext uri="{FF2B5EF4-FFF2-40B4-BE49-F238E27FC236}">
                <a16:creationId xmlns:a16="http://schemas.microsoft.com/office/drawing/2014/main" id="{7EDC132F-A539-47B1-886D-237DEEA188B5}"/>
              </a:ext>
            </a:extLst>
          </p:cNvPr>
          <p:cNvGraphicFramePr>
            <a:graphicFrameLocks noGrp="1"/>
          </p:cNvGraphicFramePr>
          <p:nvPr>
            <p:extLst>
              <p:ext uri="{D42A27DB-BD31-4B8C-83A1-F6EECF244321}">
                <p14:modId xmlns:p14="http://schemas.microsoft.com/office/powerpoint/2010/main" val="583034579"/>
              </p:ext>
            </p:extLst>
          </p:nvPr>
        </p:nvGraphicFramePr>
        <p:xfrm>
          <a:off x="552451" y="3901178"/>
          <a:ext cx="7772398" cy="2190466"/>
        </p:xfrm>
        <a:graphic>
          <a:graphicData uri="http://schemas.openxmlformats.org/drawingml/2006/table">
            <a:tbl>
              <a:tblPr/>
              <a:tblGrid>
                <a:gridCol w="2006878">
                  <a:extLst>
                    <a:ext uri="{9D8B030D-6E8A-4147-A177-3AD203B41FA5}">
                      <a16:colId xmlns:a16="http://schemas.microsoft.com/office/drawing/2014/main" val="1639958006"/>
                    </a:ext>
                  </a:extLst>
                </a:gridCol>
                <a:gridCol w="960920">
                  <a:extLst>
                    <a:ext uri="{9D8B030D-6E8A-4147-A177-3AD203B41FA5}">
                      <a16:colId xmlns:a16="http://schemas.microsoft.com/office/drawing/2014/main" val="99342968"/>
                    </a:ext>
                  </a:extLst>
                </a:gridCol>
                <a:gridCol w="960920">
                  <a:extLst>
                    <a:ext uri="{9D8B030D-6E8A-4147-A177-3AD203B41FA5}">
                      <a16:colId xmlns:a16="http://schemas.microsoft.com/office/drawing/2014/main" val="1548895409"/>
                    </a:ext>
                  </a:extLst>
                </a:gridCol>
                <a:gridCol w="960920">
                  <a:extLst>
                    <a:ext uri="{9D8B030D-6E8A-4147-A177-3AD203B41FA5}">
                      <a16:colId xmlns:a16="http://schemas.microsoft.com/office/drawing/2014/main" val="513289067"/>
                    </a:ext>
                  </a:extLst>
                </a:gridCol>
                <a:gridCol w="960920">
                  <a:extLst>
                    <a:ext uri="{9D8B030D-6E8A-4147-A177-3AD203B41FA5}">
                      <a16:colId xmlns:a16="http://schemas.microsoft.com/office/drawing/2014/main" val="2862089675"/>
                    </a:ext>
                  </a:extLst>
                </a:gridCol>
                <a:gridCol w="960920">
                  <a:extLst>
                    <a:ext uri="{9D8B030D-6E8A-4147-A177-3AD203B41FA5}">
                      <a16:colId xmlns:a16="http://schemas.microsoft.com/office/drawing/2014/main" val="4265433783"/>
                    </a:ext>
                  </a:extLst>
                </a:gridCol>
                <a:gridCol w="960920">
                  <a:extLst>
                    <a:ext uri="{9D8B030D-6E8A-4147-A177-3AD203B41FA5}">
                      <a16:colId xmlns:a16="http://schemas.microsoft.com/office/drawing/2014/main" val="4125631727"/>
                    </a:ext>
                  </a:extLst>
                </a:gridCol>
              </a:tblGrid>
              <a:tr h="313951">
                <a:tc gridSpan="7">
                  <a:txBody>
                    <a:bodyPr/>
                    <a:lstStyle/>
                    <a:p>
                      <a:pPr algn="ctr" fontAlgn="ctr"/>
                      <a:r>
                        <a:rPr lang="it-IT" sz="900" b="1" i="0" u="none" strike="noStrike">
                          <a:solidFill>
                            <a:srgbClr val="FFFFFF"/>
                          </a:solidFill>
                          <a:effectLst/>
                          <a:latin typeface="Arial" panose="020B0604020202020204" pitchFamily="34" charset="0"/>
                        </a:rPr>
                        <a:t>PERSONE SUPPORTATE DAI SERVIZI SOCIALI DEL COMUNE DI GENOVA</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57262910"/>
                  </a:ext>
                </a:extLst>
              </a:tr>
              <a:tr h="144248">
                <a:tc>
                  <a:txBody>
                    <a:bodyPr/>
                    <a:lstStyle/>
                    <a:p>
                      <a:pPr algn="l" fontAlgn="ctr"/>
                      <a:endParaRPr lang="it-IT" sz="900" b="1"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926370"/>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it-IT" sz="900" b="1" i="0" u="none" strike="noStrike">
                          <a:solidFill>
                            <a:srgbClr val="000000"/>
                          </a:solidFill>
                          <a:effectLst/>
                          <a:latin typeface="Arial" panose="020B0604020202020204" pitchFamily="34" charset="0"/>
                        </a:rPr>
                        <a:t>MINORI</a:t>
                      </a:r>
                    </a:p>
                  </a:txBody>
                  <a:tcPr marL="8485" marR="8485" marT="8485" marB="0" anchor="ctr">
                    <a:lnL>
                      <a:noFill/>
                    </a:lnL>
                    <a:lnR>
                      <a:noFill/>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it-IT" sz="900" b="1" i="0" u="none" strike="noStrike">
                          <a:solidFill>
                            <a:srgbClr val="000000"/>
                          </a:solidFill>
                          <a:effectLst/>
                          <a:latin typeface="Arial" panose="020B0604020202020204" pitchFamily="34" charset="0"/>
                        </a:rPr>
                        <a:t>ADULTI</a:t>
                      </a:r>
                    </a:p>
                  </a:txBody>
                  <a:tcPr marL="8485" marR="8485" marT="8485" marB="0" anchor="ctr">
                    <a:lnL>
                      <a:noFill/>
                    </a:lnL>
                    <a:lnR>
                      <a:noFill/>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it-IT" sz="900" b="1" i="0" u="none" strike="noStrike">
                          <a:solidFill>
                            <a:srgbClr val="000000"/>
                          </a:solidFill>
                          <a:effectLst/>
                          <a:latin typeface="Arial" panose="020B0604020202020204" pitchFamily="34" charset="0"/>
                        </a:rPr>
                        <a:t>DISABILITA'</a:t>
                      </a:r>
                    </a:p>
                  </a:txBody>
                  <a:tcPr marL="8485" marR="8485" marT="8485" marB="0" anchor="ctr">
                    <a:lnL>
                      <a:noFill/>
                    </a:lnL>
                    <a:lnR>
                      <a:noFill/>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it-IT" sz="900" b="1" i="0" u="none" strike="noStrike">
                          <a:solidFill>
                            <a:srgbClr val="000000"/>
                          </a:solidFill>
                          <a:effectLst/>
                          <a:latin typeface="Arial" panose="020B0604020202020204" pitchFamily="34" charset="0"/>
                        </a:rPr>
                        <a:t>ANZIANI</a:t>
                      </a:r>
                    </a:p>
                  </a:txBody>
                  <a:tcPr marL="8485" marR="8485" marT="8485" marB="0" anchor="ctr">
                    <a:lnL>
                      <a:noFill/>
                    </a:lnL>
                    <a:lnR>
                      <a:noFill/>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it-IT" sz="900" b="1" i="0" u="none" strike="noStrike">
                          <a:solidFill>
                            <a:srgbClr val="000000"/>
                          </a:solidFill>
                          <a:effectLst/>
                          <a:latin typeface="Arial" panose="020B0604020202020204" pitchFamily="34" charset="0"/>
                        </a:rPr>
                        <a:t>MIGRANTI</a:t>
                      </a:r>
                    </a:p>
                  </a:txBody>
                  <a:tcPr marL="8485" marR="8485" marT="8485" marB="0" anchor="ctr">
                    <a:lnL>
                      <a:noFill/>
                    </a:lnL>
                    <a:lnR>
                      <a:noFill/>
                    </a:lnR>
                    <a:lnT w="1270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ctr"/>
                      <a:r>
                        <a:rPr lang="it-IT" sz="900" b="1" i="0" u="none" strike="noStrike">
                          <a:solidFill>
                            <a:srgbClr val="000000"/>
                          </a:solidFill>
                          <a:effectLst/>
                          <a:latin typeface="Arial" panose="020B0604020202020204" pitchFamily="34" charset="0"/>
                        </a:rPr>
                        <a:t>TOTALI</a:t>
                      </a:r>
                    </a:p>
                  </a:txBody>
                  <a:tcPr marL="8485" marR="8485" marT="84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380636092"/>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5891355"/>
                  </a:ext>
                </a:extLst>
              </a:tr>
              <a:tr h="169703">
                <a:tc>
                  <a:txBody>
                    <a:bodyPr/>
                    <a:lstStyle/>
                    <a:p>
                      <a:pPr algn="l" fontAlgn="ctr"/>
                      <a:r>
                        <a:rPr lang="it-IT" sz="900" b="1" i="0" u="none" strike="noStrike">
                          <a:solidFill>
                            <a:srgbClr val="000000"/>
                          </a:solidFill>
                          <a:effectLst/>
                          <a:latin typeface="Arial" panose="020B0604020202020204" pitchFamily="34" charset="0"/>
                        </a:rPr>
                        <a:t>TOTALI ANNO 2017</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6.424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4.522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1.331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3.704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1.067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17.048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4197378384"/>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6743289"/>
                  </a:ext>
                </a:extLst>
              </a:tr>
              <a:tr h="169703">
                <a:tc>
                  <a:txBody>
                    <a:bodyPr/>
                    <a:lstStyle/>
                    <a:p>
                      <a:pPr algn="l" fontAlgn="ctr"/>
                      <a:r>
                        <a:rPr lang="it-IT" sz="900" b="1" i="0" u="none" strike="noStrike">
                          <a:solidFill>
                            <a:srgbClr val="000000"/>
                          </a:solidFill>
                          <a:effectLst/>
                          <a:latin typeface="Arial" panose="020B0604020202020204" pitchFamily="34" charset="0"/>
                        </a:rPr>
                        <a:t>TOTALI ANNO 2018</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7.098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6.648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2.933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4.470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1.115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22.264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797340253"/>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9930873"/>
                  </a:ext>
                </a:extLst>
              </a:tr>
              <a:tr h="169703">
                <a:tc>
                  <a:txBody>
                    <a:bodyPr/>
                    <a:lstStyle/>
                    <a:p>
                      <a:pPr algn="l" fontAlgn="ctr"/>
                      <a:r>
                        <a:rPr lang="it-IT" sz="900" b="1" i="0" u="none" strike="noStrike">
                          <a:solidFill>
                            <a:srgbClr val="000000"/>
                          </a:solidFill>
                          <a:effectLst/>
                          <a:latin typeface="Arial" panose="020B0604020202020204" pitchFamily="34" charset="0"/>
                        </a:rPr>
                        <a:t>TOTALI ANNO 2019</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7.153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7.040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3.186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4.397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1.224 </a:t>
                      </a:r>
                    </a:p>
                  </a:txBody>
                  <a:tcPr marL="8485" marR="8485" marT="8485" marB="0" anchor="ctr">
                    <a:lnL>
                      <a:noFill/>
                    </a:lnL>
                    <a:lnR>
                      <a:noFill/>
                    </a:lnR>
                    <a:lnT>
                      <a:noFill/>
                    </a:lnT>
                    <a:lnB>
                      <a:noFill/>
                    </a:lnB>
                    <a:solidFill>
                      <a:srgbClr val="FCE4D6"/>
                    </a:solidFill>
                  </a:tcPr>
                </a:tc>
                <a:tc>
                  <a:txBody>
                    <a:bodyPr/>
                    <a:lstStyle/>
                    <a:p>
                      <a:pPr algn="l" fontAlgn="ctr"/>
                      <a:r>
                        <a:rPr lang="it-IT" sz="900" b="0" i="0" u="none" strike="noStrike">
                          <a:solidFill>
                            <a:srgbClr val="000000"/>
                          </a:solidFill>
                          <a:effectLst/>
                          <a:latin typeface="Arial" panose="020B0604020202020204" pitchFamily="34" charset="0"/>
                        </a:rPr>
                        <a:t>                23.000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274996813"/>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73455498"/>
                  </a:ext>
                </a:extLst>
              </a:tr>
              <a:tr h="169703">
                <a:tc>
                  <a:txBody>
                    <a:bodyPr/>
                    <a:lstStyle/>
                    <a:p>
                      <a:pPr algn="l" fontAlgn="ctr"/>
                      <a:r>
                        <a:rPr lang="it-IT" sz="900" b="1" i="0" u="none" strike="noStrike">
                          <a:solidFill>
                            <a:srgbClr val="000000"/>
                          </a:solidFill>
                          <a:effectLst/>
                          <a:latin typeface="Arial" panose="020B0604020202020204" pitchFamily="34" charset="0"/>
                        </a:rPr>
                        <a:t>TOTALI ANNO 2020</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6.570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6.666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3.104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4.135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1.259 </a:t>
                      </a:r>
                    </a:p>
                  </a:txBody>
                  <a:tcPr marL="8485" marR="8485" marT="8485" marB="0" anchor="ctr">
                    <a:lnL>
                      <a:noFill/>
                    </a:lnL>
                    <a:lnR>
                      <a:noFill/>
                    </a:lnR>
                    <a:lnT>
                      <a:noFill/>
                    </a:lnT>
                    <a:lnB>
                      <a:noFill/>
                    </a:lnB>
                    <a:solidFill>
                      <a:srgbClr val="F8CBAD"/>
                    </a:solidFill>
                  </a:tcPr>
                </a:tc>
                <a:tc>
                  <a:txBody>
                    <a:bodyPr/>
                    <a:lstStyle/>
                    <a:p>
                      <a:pPr algn="l" fontAlgn="ctr"/>
                      <a:r>
                        <a:rPr lang="it-IT" sz="900" b="0" i="0" u="none" strike="noStrike">
                          <a:solidFill>
                            <a:srgbClr val="000000"/>
                          </a:solidFill>
                          <a:effectLst/>
                          <a:latin typeface="Arial" panose="020B0604020202020204" pitchFamily="34" charset="0"/>
                        </a:rPr>
                        <a:t>                21.734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2150064015"/>
                  </a:ext>
                </a:extLst>
              </a:tr>
              <a:tr h="144248">
                <a:tc>
                  <a:txBody>
                    <a:bodyPr/>
                    <a:lstStyle/>
                    <a:p>
                      <a:pPr algn="l" fontAlgn="ctr"/>
                      <a:r>
                        <a:rPr lang="it-IT" sz="900" b="1"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endParaRPr lang="it-IT" sz="900" b="0" i="0" u="none" strike="noStrike">
                        <a:solidFill>
                          <a:srgbClr val="000000"/>
                        </a:solidFill>
                        <a:effectLst/>
                        <a:latin typeface="Arial" panose="020B0604020202020204" pitchFamily="34" charset="0"/>
                      </a:endParaRPr>
                    </a:p>
                  </a:txBody>
                  <a:tcPr marL="8485" marR="8485" marT="8485" marB="0" anchor="ctr">
                    <a:lnL>
                      <a:noFill/>
                    </a:lnL>
                    <a:lnR>
                      <a:noFill/>
                    </a:lnR>
                    <a:lnT>
                      <a:noFill/>
                    </a:lnT>
                    <a:lnB>
                      <a:noFill/>
                    </a:lnB>
                  </a:tcPr>
                </a:tc>
                <a:tc>
                  <a:txBody>
                    <a:bodyPr/>
                    <a:lstStyle/>
                    <a:p>
                      <a:pPr algn="l" fontAlgn="ctr"/>
                      <a:r>
                        <a:rPr lang="it-IT" sz="900" b="0" i="0" u="none" strike="noStrike">
                          <a:solidFill>
                            <a:srgbClr val="000000"/>
                          </a:solidFill>
                          <a:effectLst/>
                          <a:latin typeface="Arial" panose="020B0604020202020204" pitchFamily="34" charset="0"/>
                        </a:rPr>
                        <a:t> </a:t>
                      </a:r>
                    </a:p>
                  </a:txBody>
                  <a:tcPr marL="8485" marR="8485" marT="848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1674125"/>
                  </a:ext>
                </a:extLst>
              </a:tr>
              <a:tr h="178188">
                <a:tc>
                  <a:txBody>
                    <a:bodyPr/>
                    <a:lstStyle/>
                    <a:p>
                      <a:pPr algn="l" fontAlgn="ctr"/>
                      <a:r>
                        <a:rPr lang="it-IT" sz="900" b="1" i="0" u="none" strike="noStrike">
                          <a:solidFill>
                            <a:srgbClr val="000000"/>
                          </a:solidFill>
                          <a:effectLst/>
                          <a:latin typeface="Arial" panose="020B0604020202020204" pitchFamily="34" charset="0"/>
                        </a:rPr>
                        <a:t>TOTALI ANNO 2021</a:t>
                      </a:r>
                    </a:p>
                  </a:txBody>
                  <a:tcPr marL="8485" marR="8485" marT="848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it-IT" sz="900" b="0" i="0" u="none" strike="noStrike" dirty="0">
                          <a:solidFill>
                            <a:srgbClr val="000000"/>
                          </a:solidFill>
                          <a:effectLst/>
                          <a:latin typeface="Arial" panose="020B0604020202020204" pitchFamily="34" charset="0"/>
                        </a:rPr>
                        <a:t>                  6.240 </a:t>
                      </a:r>
                    </a:p>
                  </a:txBody>
                  <a:tcPr marL="8485" marR="8485" marT="8485"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it-IT" sz="900" b="0" i="0" u="none" strike="noStrike" dirty="0">
                          <a:solidFill>
                            <a:srgbClr val="000000"/>
                          </a:solidFill>
                          <a:effectLst/>
                          <a:latin typeface="Arial" panose="020B0604020202020204" pitchFamily="34" charset="0"/>
                        </a:rPr>
                        <a:t>                  8.860 </a:t>
                      </a:r>
                    </a:p>
                  </a:txBody>
                  <a:tcPr marL="8485" marR="8485" marT="8485"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it-IT" sz="900" b="0" i="0" u="none" strike="noStrike" dirty="0">
                          <a:solidFill>
                            <a:srgbClr val="000000"/>
                          </a:solidFill>
                          <a:effectLst/>
                          <a:latin typeface="Arial" panose="020B0604020202020204" pitchFamily="34" charset="0"/>
                        </a:rPr>
                        <a:t>                  3.077 </a:t>
                      </a:r>
                    </a:p>
                  </a:txBody>
                  <a:tcPr marL="8485" marR="8485" marT="8485"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it-IT" sz="900" b="0" i="0" u="none" strike="noStrike" dirty="0">
                          <a:solidFill>
                            <a:srgbClr val="000000"/>
                          </a:solidFill>
                          <a:effectLst/>
                          <a:latin typeface="Arial" panose="020B0604020202020204" pitchFamily="34" charset="0"/>
                        </a:rPr>
                        <a:t>                  5.304 </a:t>
                      </a:r>
                    </a:p>
                  </a:txBody>
                  <a:tcPr marL="8485" marR="8485" marT="8485"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it-IT" sz="900" b="0" i="0" u="none" strike="noStrike" dirty="0">
                          <a:solidFill>
                            <a:srgbClr val="000000"/>
                          </a:solidFill>
                          <a:effectLst/>
                          <a:latin typeface="Arial" panose="020B0604020202020204" pitchFamily="34" charset="0"/>
                        </a:rPr>
                        <a:t>                  1.722 </a:t>
                      </a:r>
                    </a:p>
                  </a:txBody>
                  <a:tcPr marL="8485" marR="8485" marT="8485"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l" fontAlgn="ctr"/>
                      <a:r>
                        <a:rPr lang="it-IT" sz="900" b="0" i="0" u="none" strike="noStrike" dirty="0">
                          <a:solidFill>
                            <a:srgbClr val="000000"/>
                          </a:solidFill>
                          <a:effectLst/>
                          <a:latin typeface="Arial" panose="020B0604020202020204" pitchFamily="34" charset="0"/>
                        </a:rPr>
                        <a:t>                25.203 </a:t>
                      </a:r>
                    </a:p>
                  </a:txBody>
                  <a:tcPr marL="8485" marR="8485" marT="848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2356096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id="{EA7DC876-6692-42B1-99BF-633585F3409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C77B03C1-AEC5-4EA0-A67B-DF4AAC451659}" type="slidenum">
              <a:rPr lang="it-IT" altLang="it-IT" sz="1400">
                <a:solidFill>
                  <a:srgbClr val="FFFFFF"/>
                </a:solidFill>
                <a:latin typeface="Franklin Gothic Book" panose="020B0503020102020204" pitchFamily="34" charset="0"/>
              </a:rPr>
              <a:pPr>
                <a:spcBef>
                  <a:spcPct val="0"/>
                </a:spcBef>
                <a:buClrTx/>
                <a:buSzTx/>
                <a:buFontTx/>
                <a:buNone/>
              </a:pPr>
              <a:t>7</a:t>
            </a:fld>
            <a:endParaRPr lang="it-IT" altLang="it-IT" sz="1400">
              <a:solidFill>
                <a:srgbClr val="FFFFFF"/>
              </a:solidFill>
              <a:latin typeface="Franklin Gothic Book" panose="020B0503020102020204" pitchFamily="34" charset="0"/>
            </a:endParaRPr>
          </a:p>
        </p:txBody>
      </p:sp>
      <p:sp>
        <p:nvSpPr>
          <p:cNvPr id="7" name="Rettangolo 3">
            <a:extLst>
              <a:ext uri="{FF2B5EF4-FFF2-40B4-BE49-F238E27FC236}">
                <a16:creationId xmlns:a16="http://schemas.microsoft.com/office/drawing/2014/main" id="{8202051A-3477-47B8-94F0-3A5F4850676D}"/>
              </a:ext>
            </a:extLst>
          </p:cNvPr>
          <p:cNvSpPr>
            <a:spLocks noChangeArrowheads="1"/>
          </p:cNvSpPr>
          <p:nvPr/>
        </p:nvSpPr>
        <p:spPr bwMode="auto">
          <a:xfrm>
            <a:off x="190500" y="161925"/>
            <a:ext cx="8496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it-IT" altLang="it-IT" sz="1400" b="1" kern="0" dirty="0">
                <a:solidFill>
                  <a:srgbClr val="C00000"/>
                </a:solidFill>
              </a:rPr>
              <a:t>PERSONE SUPPORTATE DAI SERVIZI SOCIALI PER TERRITORIO</a:t>
            </a:r>
          </a:p>
          <a:p>
            <a:pPr algn="ctr" eaLnBrk="1" fontAlgn="auto" hangingPunct="1">
              <a:spcBef>
                <a:spcPct val="0"/>
              </a:spcBef>
              <a:spcAft>
                <a:spcPts val="0"/>
              </a:spcAft>
              <a:buFont typeface="Arial" pitchFamily="34" charset="0"/>
              <a:buNone/>
              <a:defRPr/>
            </a:pPr>
            <a:endParaRPr lang="it-IT" altLang="it-IT" sz="1200" b="1" kern="0" dirty="0">
              <a:solidFill>
                <a:srgbClr val="C00000"/>
              </a:solidFill>
            </a:endParaRPr>
          </a:p>
        </p:txBody>
      </p:sp>
      <p:graphicFrame>
        <p:nvGraphicFramePr>
          <p:cNvPr id="3" name="Tabella 2">
            <a:extLst>
              <a:ext uri="{FF2B5EF4-FFF2-40B4-BE49-F238E27FC236}">
                <a16:creationId xmlns:a16="http://schemas.microsoft.com/office/drawing/2014/main" id="{A643D504-DAEF-443A-965B-7F930BF1D189}"/>
              </a:ext>
            </a:extLst>
          </p:cNvPr>
          <p:cNvGraphicFramePr>
            <a:graphicFrameLocks noGrp="1"/>
          </p:cNvGraphicFramePr>
          <p:nvPr>
            <p:extLst>
              <p:ext uri="{D42A27DB-BD31-4B8C-83A1-F6EECF244321}">
                <p14:modId xmlns:p14="http://schemas.microsoft.com/office/powerpoint/2010/main" val="1268454577"/>
              </p:ext>
            </p:extLst>
          </p:nvPr>
        </p:nvGraphicFramePr>
        <p:xfrm>
          <a:off x="323528" y="653703"/>
          <a:ext cx="8064895" cy="4999276"/>
        </p:xfrm>
        <a:graphic>
          <a:graphicData uri="http://schemas.openxmlformats.org/drawingml/2006/table">
            <a:tbl>
              <a:tblPr/>
              <a:tblGrid>
                <a:gridCol w="2077855">
                  <a:extLst>
                    <a:ext uri="{9D8B030D-6E8A-4147-A177-3AD203B41FA5}">
                      <a16:colId xmlns:a16="http://schemas.microsoft.com/office/drawing/2014/main" val="3370622857"/>
                    </a:ext>
                  </a:extLst>
                </a:gridCol>
                <a:gridCol w="997840">
                  <a:extLst>
                    <a:ext uri="{9D8B030D-6E8A-4147-A177-3AD203B41FA5}">
                      <a16:colId xmlns:a16="http://schemas.microsoft.com/office/drawing/2014/main" val="154934998"/>
                    </a:ext>
                  </a:extLst>
                </a:gridCol>
                <a:gridCol w="997840">
                  <a:extLst>
                    <a:ext uri="{9D8B030D-6E8A-4147-A177-3AD203B41FA5}">
                      <a16:colId xmlns:a16="http://schemas.microsoft.com/office/drawing/2014/main" val="3561694347"/>
                    </a:ext>
                  </a:extLst>
                </a:gridCol>
                <a:gridCol w="997840">
                  <a:extLst>
                    <a:ext uri="{9D8B030D-6E8A-4147-A177-3AD203B41FA5}">
                      <a16:colId xmlns:a16="http://schemas.microsoft.com/office/drawing/2014/main" val="3378066612"/>
                    </a:ext>
                  </a:extLst>
                </a:gridCol>
                <a:gridCol w="997840">
                  <a:extLst>
                    <a:ext uri="{9D8B030D-6E8A-4147-A177-3AD203B41FA5}">
                      <a16:colId xmlns:a16="http://schemas.microsoft.com/office/drawing/2014/main" val="2189333697"/>
                    </a:ext>
                  </a:extLst>
                </a:gridCol>
                <a:gridCol w="997840">
                  <a:extLst>
                    <a:ext uri="{9D8B030D-6E8A-4147-A177-3AD203B41FA5}">
                      <a16:colId xmlns:a16="http://schemas.microsoft.com/office/drawing/2014/main" val="2810683658"/>
                    </a:ext>
                  </a:extLst>
                </a:gridCol>
                <a:gridCol w="997840">
                  <a:extLst>
                    <a:ext uri="{9D8B030D-6E8A-4147-A177-3AD203B41FA5}">
                      <a16:colId xmlns:a16="http://schemas.microsoft.com/office/drawing/2014/main" val="3421384672"/>
                    </a:ext>
                  </a:extLst>
                </a:gridCol>
              </a:tblGrid>
              <a:tr h="340269">
                <a:tc>
                  <a:txBody>
                    <a:bodyPr/>
                    <a:lstStyle/>
                    <a:p>
                      <a:pPr algn="ctr" fontAlgn="ctr"/>
                      <a:r>
                        <a:rPr lang="it-IT" sz="900" b="1" i="0" u="none" strike="noStrike">
                          <a:solidFill>
                            <a:srgbClr val="FFFFFF"/>
                          </a:solidFill>
                          <a:effectLst/>
                          <a:latin typeface="Arial" panose="020B0604020202020204" pitchFamily="34" charset="0"/>
                        </a:rPr>
                        <a:t>DATI DI CONTESTO</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MINORI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ADULTI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DISABILITA'</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ANZIANI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MIGRANTI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ctr" fontAlgn="ctr"/>
                      <a:r>
                        <a:rPr lang="it-IT" sz="900" b="1" i="0" u="none" strike="noStrike">
                          <a:solidFill>
                            <a:srgbClr val="FFFFFF"/>
                          </a:solidFill>
                          <a:effectLst/>
                          <a:latin typeface="Arial" panose="020B0604020202020204" pitchFamily="34" charset="0"/>
                        </a:rPr>
                        <a:t>TOTALI</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extLst>
                  <a:ext uri="{0D108BD9-81ED-4DB2-BD59-A6C34878D82A}">
                    <a16:rowId xmlns:a16="http://schemas.microsoft.com/office/drawing/2014/main" val="3547275365"/>
                  </a:ext>
                </a:extLst>
              </a:tr>
              <a:tr h="340269">
                <a:tc>
                  <a:txBody>
                    <a:bodyPr/>
                    <a:lstStyle/>
                    <a:p>
                      <a:pPr algn="l" fontAlgn="ctr"/>
                      <a:r>
                        <a:rPr lang="it-IT" sz="900" b="1" i="0" u="none" strike="noStrike">
                          <a:solidFill>
                            <a:srgbClr val="000000"/>
                          </a:solidFill>
                          <a:effectLst/>
                          <a:latin typeface="Arial" panose="020B0604020202020204" pitchFamily="34" charset="0"/>
                        </a:rPr>
                        <a:t>I Centro Est - ATS n. 42</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949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1.072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447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572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3.040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926977777"/>
                  </a:ext>
                </a:extLst>
              </a:tr>
              <a:tr h="340269">
                <a:tc>
                  <a:txBody>
                    <a:bodyPr/>
                    <a:lstStyle/>
                    <a:p>
                      <a:pPr algn="l" fontAlgn="ctr"/>
                      <a:r>
                        <a:rPr lang="da-DK" sz="900" b="1" i="0" u="none" strike="noStrike">
                          <a:solidFill>
                            <a:srgbClr val="000000"/>
                          </a:solidFill>
                          <a:effectLst/>
                          <a:latin typeface="Arial" panose="020B0604020202020204" pitchFamily="34" charset="0"/>
                        </a:rPr>
                        <a:t>II Centro Ovest -ATS n.35</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715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469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308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180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1.672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217947540"/>
                  </a:ext>
                </a:extLst>
              </a:tr>
              <a:tr h="340269">
                <a:tc>
                  <a:txBody>
                    <a:bodyPr/>
                    <a:lstStyle/>
                    <a:p>
                      <a:pPr algn="l" fontAlgn="ctr"/>
                      <a:r>
                        <a:rPr lang="it-IT" sz="900" b="1" i="0" u="none" strike="noStrike">
                          <a:solidFill>
                            <a:srgbClr val="000000"/>
                          </a:solidFill>
                          <a:effectLst/>
                          <a:latin typeface="Arial" panose="020B0604020202020204" pitchFamily="34" charset="0"/>
                        </a:rPr>
                        <a:t>III Bassa Val Bisagno-ATS n.46</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623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835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375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505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2.338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192946612"/>
                  </a:ext>
                </a:extLst>
              </a:tr>
              <a:tr h="340269">
                <a:tc>
                  <a:txBody>
                    <a:bodyPr/>
                    <a:lstStyle/>
                    <a:p>
                      <a:pPr algn="l" fontAlgn="ctr"/>
                      <a:r>
                        <a:rPr lang="it-IT" sz="900" b="1" i="0" u="none" strike="noStrike">
                          <a:solidFill>
                            <a:srgbClr val="000000"/>
                          </a:solidFill>
                          <a:effectLst/>
                          <a:latin typeface="Arial" panose="020B0604020202020204" pitchFamily="34" charset="0"/>
                        </a:rPr>
                        <a:t>IV Media Val Bisagno - ATS n. 47</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611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746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248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530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2.135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1234322464"/>
                  </a:ext>
                </a:extLst>
              </a:tr>
              <a:tr h="340269">
                <a:tc>
                  <a:txBody>
                    <a:bodyPr/>
                    <a:lstStyle/>
                    <a:p>
                      <a:pPr algn="l" fontAlgn="ctr"/>
                      <a:r>
                        <a:rPr lang="it-IT" sz="900" b="1" i="0" u="none" strike="noStrike">
                          <a:solidFill>
                            <a:srgbClr val="000000"/>
                          </a:solidFill>
                          <a:effectLst/>
                          <a:latin typeface="Arial" panose="020B0604020202020204" pitchFamily="34" charset="0"/>
                        </a:rPr>
                        <a:t>V Val Polcevera -ATS n.41</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1.191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1.103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364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376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3.034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3596466995"/>
                  </a:ext>
                </a:extLst>
              </a:tr>
              <a:tr h="340269">
                <a:tc>
                  <a:txBody>
                    <a:bodyPr/>
                    <a:lstStyle/>
                    <a:p>
                      <a:pPr algn="l" fontAlgn="ctr"/>
                      <a:r>
                        <a:rPr lang="it-IT" sz="900" b="1" i="0" u="none" strike="noStrike">
                          <a:solidFill>
                            <a:srgbClr val="000000"/>
                          </a:solidFill>
                          <a:effectLst/>
                          <a:latin typeface="Arial" panose="020B0604020202020204" pitchFamily="34" charset="0"/>
                        </a:rPr>
                        <a:t>VI Medio Ponente -ATS n.36</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781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832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439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475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2.527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2197920959"/>
                  </a:ext>
                </a:extLst>
              </a:tr>
              <a:tr h="340269">
                <a:tc>
                  <a:txBody>
                    <a:bodyPr/>
                    <a:lstStyle/>
                    <a:p>
                      <a:pPr algn="l" fontAlgn="ctr"/>
                      <a:r>
                        <a:rPr lang="it-IT" sz="900" b="1" i="0" u="none" strike="noStrike">
                          <a:solidFill>
                            <a:srgbClr val="000000"/>
                          </a:solidFill>
                          <a:effectLst/>
                          <a:latin typeface="Arial" panose="020B0604020202020204" pitchFamily="34" charset="0"/>
                        </a:rPr>
                        <a:t>VII Ponente - ATS n. 34</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735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929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404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422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2.490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1393040953"/>
                  </a:ext>
                </a:extLst>
              </a:tr>
              <a:tr h="340269">
                <a:tc>
                  <a:txBody>
                    <a:bodyPr/>
                    <a:lstStyle/>
                    <a:p>
                      <a:pPr algn="l" fontAlgn="ctr"/>
                      <a:r>
                        <a:rPr lang="it-IT" sz="900" b="1" i="0" u="none" strike="noStrike">
                          <a:solidFill>
                            <a:srgbClr val="000000"/>
                          </a:solidFill>
                          <a:effectLst/>
                          <a:latin typeface="Arial" panose="020B0604020202020204" pitchFamily="34" charset="0"/>
                        </a:rPr>
                        <a:t>VIII Medio Levante -ATS n.43</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282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293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174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357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1.106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3047378778"/>
                  </a:ext>
                </a:extLst>
              </a:tr>
              <a:tr h="340269">
                <a:tc>
                  <a:txBody>
                    <a:bodyPr/>
                    <a:lstStyle/>
                    <a:p>
                      <a:pPr algn="l" fontAlgn="ctr"/>
                      <a:r>
                        <a:rPr lang="sv-SE" sz="900" b="1" i="0" u="none" strike="noStrike" dirty="0">
                          <a:solidFill>
                            <a:srgbClr val="000000"/>
                          </a:solidFill>
                          <a:effectLst/>
                          <a:latin typeface="Arial" panose="020B0604020202020204" pitchFamily="34" charset="0"/>
                        </a:rPr>
                        <a:t>IX Levante - ATS n. 51</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295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352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314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270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r" fontAlgn="ctr"/>
                      <a:r>
                        <a:rPr lang="it-IT" sz="900" b="0" i="0" u="none" strike="noStrike">
                          <a:solidFill>
                            <a:srgbClr val="000000"/>
                          </a:solidFill>
                          <a:effectLst/>
                          <a:latin typeface="Arial" panose="020B0604020202020204" pitchFamily="34" charset="0"/>
                        </a:rPr>
                        <a:t>                  1.231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8CBAD"/>
                    </a:solidFill>
                  </a:tcPr>
                </a:tc>
                <a:extLst>
                  <a:ext uri="{0D108BD9-81ED-4DB2-BD59-A6C34878D82A}">
                    <a16:rowId xmlns:a16="http://schemas.microsoft.com/office/drawing/2014/main" val="4041959343"/>
                  </a:ext>
                </a:extLst>
              </a:tr>
              <a:tr h="340269">
                <a:tc>
                  <a:txBody>
                    <a:bodyPr/>
                    <a:lstStyle/>
                    <a:p>
                      <a:pPr algn="l" fontAlgn="ctr"/>
                      <a:r>
                        <a:rPr lang="it-IT" sz="900" b="1" i="0" u="none" strike="noStrike" dirty="0">
                          <a:solidFill>
                            <a:srgbClr val="000000"/>
                          </a:solidFill>
                          <a:effectLst/>
                          <a:latin typeface="Arial" panose="020B0604020202020204" pitchFamily="34" charset="0"/>
                        </a:rPr>
                        <a:t>UCST</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58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164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77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1.722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r" fontAlgn="ctr"/>
                      <a:r>
                        <a:rPr lang="it-IT" sz="900" b="0" i="0" u="none" strike="noStrike">
                          <a:solidFill>
                            <a:srgbClr val="000000"/>
                          </a:solidFill>
                          <a:effectLst/>
                          <a:latin typeface="Arial" panose="020B0604020202020204" pitchFamily="34" charset="0"/>
                        </a:rPr>
                        <a:t>                  2.025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CE4D6"/>
                    </a:solidFill>
                  </a:tcPr>
                </a:tc>
                <a:extLst>
                  <a:ext uri="{0D108BD9-81ED-4DB2-BD59-A6C34878D82A}">
                    <a16:rowId xmlns:a16="http://schemas.microsoft.com/office/drawing/2014/main" val="629353909"/>
                  </a:ext>
                </a:extLst>
              </a:tr>
              <a:tr h="351768">
                <a:tc>
                  <a:txBody>
                    <a:bodyPr/>
                    <a:lstStyle/>
                    <a:p>
                      <a:pPr algn="l" fontAlgn="ctr"/>
                      <a:r>
                        <a:rPr lang="it-IT" sz="900" b="1" i="0" u="none" strike="noStrike" dirty="0">
                          <a:solidFill>
                            <a:srgbClr val="000000"/>
                          </a:solidFill>
                          <a:effectLst/>
                          <a:latin typeface="Arial" panose="020B0604020202020204" pitchFamily="34" charset="0"/>
                        </a:rPr>
                        <a:t>Task force RDC</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chemeClr val="tx1"/>
                          </a:solidFill>
                          <a:effectLst/>
                          <a:latin typeface="Arial" panose="020B0604020202020204" pitchFamily="34" charset="0"/>
                        </a:rPr>
                        <a:t>                  1.865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chemeClr val="tx1"/>
                          </a:solidFill>
                          <a:effectLst/>
                          <a:latin typeface="Arial" panose="020B0604020202020204" pitchFamily="34" charset="0"/>
                        </a:rPr>
                        <a:t>1.865</a:t>
                      </a:r>
                      <a:r>
                        <a:rPr lang="it-IT" sz="900" b="0" i="0" u="none" strike="noStrike" dirty="0">
                          <a:solidFill>
                            <a:srgbClr val="000000"/>
                          </a:solidFill>
                          <a:effectLst/>
                          <a:latin typeface="Arial" panose="020B0604020202020204" pitchFamily="34" charset="0"/>
                        </a:rPr>
                        <a:t>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15118062"/>
                  </a:ext>
                </a:extLst>
              </a:tr>
              <a:tr h="351768">
                <a:tc>
                  <a:txBody>
                    <a:bodyPr/>
                    <a:lstStyle/>
                    <a:p>
                      <a:pPr algn="l" fontAlgn="ctr"/>
                      <a:r>
                        <a:rPr lang="it-IT" sz="900" b="1" i="0" u="none" strike="noStrike" dirty="0">
                          <a:solidFill>
                            <a:srgbClr val="000000"/>
                          </a:solidFill>
                          <a:effectLst/>
                          <a:latin typeface="Arial" panose="020B0604020202020204" pitchFamily="34" charset="0"/>
                        </a:rPr>
                        <a:t>MAC</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endParaRPr lang="it-IT" sz="900" b="0" i="0" u="none" strike="noStrike" dirty="0">
                        <a:solidFill>
                          <a:srgbClr val="000000"/>
                        </a:solidFill>
                        <a:effectLst/>
                        <a:latin typeface="Arial" panose="020B0604020202020204" pitchFamily="34" charset="0"/>
                      </a:endParaRP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endParaRPr lang="it-IT" sz="900" b="0" i="0" u="none" strike="noStrike" dirty="0">
                        <a:solidFill>
                          <a:schemeClr val="tx1"/>
                        </a:solidFill>
                        <a:effectLst/>
                        <a:latin typeface="Arial" panose="020B0604020202020204" pitchFamily="34" charset="0"/>
                      </a:endParaRP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endParaRPr lang="it-IT" sz="900" b="0" i="0" u="none" strike="noStrike" dirty="0">
                        <a:solidFill>
                          <a:srgbClr val="000000"/>
                        </a:solidFill>
                        <a:effectLst/>
                        <a:latin typeface="Arial" panose="020B0604020202020204" pitchFamily="34" charset="0"/>
                      </a:endParaRP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r>
                        <a:rPr lang="it-IT" sz="900" b="0" i="0" u="none" strike="noStrike" dirty="0">
                          <a:solidFill>
                            <a:srgbClr val="000000"/>
                          </a:solidFill>
                          <a:effectLst/>
                          <a:latin typeface="Arial" panose="020B0604020202020204" pitchFamily="34" charset="0"/>
                        </a:rPr>
                        <a:t>1.540</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ctr"/>
                      <a:endParaRPr lang="it-IT" sz="900" b="0" i="0" u="none" strike="noStrike" dirty="0">
                        <a:solidFill>
                          <a:srgbClr val="000000"/>
                        </a:solidFill>
                        <a:effectLst/>
                        <a:latin typeface="Arial" panose="020B0604020202020204" pitchFamily="34" charset="0"/>
                      </a:endParaRP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it-IT" sz="900" b="0" i="0" u="none" strike="noStrike" dirty="0">
                          <a:solidFill>
                            <a:srgbClr val="000000"/>
                          </a:solidFill>
                          <a:effectLst/>
                          <a:latin typeface="Arial" panose="020B0604020202020204" pitchFamily="34" charset="0"/>
                        </a:rPr>
                        <a:t>1.540</a:t>
                      </a:r>
                    </a:p>
                    <a:p>
                      <a:pPr algn="r" fontAlgn="ctr"/>
                      <a:endParaRPr lang="it-IT" sz="900" b="0" i="0" u="none" strike="noStrike" dirty="0">
                        <a:solidFill>
                          <a:srgbClr val="000000"/>
                        </a:solidFill>
                        <a:effectLst/>
                        <a:latin typeface="Arial" panose="020B0604020202020204" pitchFamily="34" charset="0"/>
                      </a:endParaRP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272203084"/>
                  </a:ext>
                </a:extLst>
              </a:tr>
              <a:tr h="552781">
                <a:tc>
                  <a:txBody>
                    <a:bodyPr/>
                    <a:lstStyle/>
                    <a:p>
                      <a:pPr algn="l" fontAlgn="ctr"/>
                      <a:r>
                        <a:rPr lang="it-IT" sz="900" b="1" i="0" u="none" strike="noStrike">
                          <a:solidFill>
                            <a:srgbClr val="FFFFFF"/>
                          </a:solidFill>
                          <a:effectLst/>
                          <a:latin typeface="Arial" panose="020B0604020202020204" pitchFamily="34" charset="0"/>
                        </a:rPr>
                        <a:t>Totale complessivo</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r" fontAlgn="ctr"/>
                      <a:r>
                        <a:rPr lang="it-IT" sz="900" b="1" i="0" u="none" strike="noStrike">
                          <a:solidFill>
                            <a:srgbClr val="FFFFFF"/>
                          </a:solidFill>
                          <a:effectLst/>
                          <a:latin typeface="Arial" panose="020B0604020202020204" pitchFamily="34" charset="0"/>
                        </a:rPr>
                        <a:t>                  6.240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r" fontAlgn="ctr"/>
                      <a:r>
                        <a:rPr lang="it-IT" sz="900" b="1" i="0" u="none" strike="noStrike" dirty="0">
                          <a:solidFill>
                            <a:srgbClr val="FFFFFF"/>
                          </a:solidFill>
                          <a:effectLst/>
                          <a:latin typeface="Arial" panose="020B0604020202020204" pitchFamily="34" charset="0"/>
                        </a:rPr>
                        <a:t>8.860</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r" fontAlgn="ctr"/>
                      <a:r>
                        <a:rPr lang="it-IT" sz="900" b="1" i="0" u="none" strike="noStrike">
                          <a:solidFill>
                            <a:srgbClr val="FFFFFF"/>
                          </a:solidFill>
                          <a:effectLst/>
                          <a:latin typeface="Arial" panose="020B0604020202020204" pitchFamily="34" charset="0"/>
                        </a:rPr>
                        <a:t>                  3.077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r" fontAlgn="ctr"/>
                      <a:r>
                        <a:rPr lang="it-IT" sz="900" b="1" i="0" u="none" strike="noStrike" dirty="0">
                          <a:solidFill>
                            <a:srgbClr val="FFFFFF"/>
                          </a:solidFill>
                          <a:effectLst/>
                          <a:latin typeface="Arial" panose="020B0604020202020204" pitchFamily="34" charset="0"/>
                        </a:rPr>
                        <a:t>                  5.304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r" fontAlgn="ctr"/>
                      <a:r>
                        <a:rPr lang="it-IT" sz="900" b="1" i="0" u="none" strike="noStrike">
                          <a:solidFill>
                            <a:srgbClr val="FFFFFF"/>
                          </a:solidFill>
                          <a:effectLst/>
                          <a:latin typeface="Arial" panose="020B0604020202020204" pitchFamily="34" charset="0"/>
                        </a:rPr>
                        <a:t>                  1.722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tc>
                  <a:txBody>
                    <a:bodyPr/>
                    <a:lstStyle/>
                    <a:p>
                      <a:pPr algn="r" fontAlgn="ctr"/>
                      <a:r>
                        <a:rPr lang="it-IT" sz="900" b="1" i="0" u="none" strike="noStrike" dirty="0">
                          <a:solidFill>
                            <a:srgbClr val="FFFFFF"/>
                          </a:solidFill>
                          <a:effectLst/>
                          <a:latin typeface="Arial" panose="020B0604020202020204" pitchFamily="34" charset="0"/>
                        </a:rPr>
                        <a:t>                25.203 </a:t>
                      </a:r>
                    </a:p>
                  </a:txBody>
                  <a:tcPr marL="8485" marR="8485" marT="8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C"/>
                    </a:solidFill>
                  </a:tcPr>
                </a:tc>
                <a:extLst>
                  <a:ext uri="{0D108BD9-81ED-4DB2-BD59-A6C34878D82A}">
                    <a16:rowId xmlns:a16="http://schemas.microsoft.com/office/drawing/2014/main" val="930573925"/>
                  </a:ext>
                </a:extLst>
              </a:tr>
            </a:tbl>
          </a:graphicData>
        </a:graphic>
      </p:graphicFrame>
    </p:spTree>
    <p:extLst>
      <p:ext uri="{BB962C8B-B14F-4D97-AF65-F5344CB8AC3E}">
        <p14:creationId xmlns:p14="http://schemas.microsoft.com/office/powerpoint/2010/main" val="383975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43408"/>
            <a:ext cx="7772400" cy="1143000"/>
          </a:xfrm>
        </p:spPr>
        <p:txBody>
          <a:bodyPr/>
          <a:lstStyle/>
          <a:p>
            <a:pPr algn="ctr"/>
            <a:r>
              <a:rPr lang="it-IT" sz="3200" b="1" kern="0" dirty="0">
                <a:solidFill>
                  <a:srgbClr val="C00000"/>
                </a:solidFill>
                <a:latin typeface="Calibri" pitchFamily="34" charset="0"/>
                <a:ea typeface="+mn-ea"/>
                <a:cs typeface="Arial" panose="020B0604020202020204" pitchFamily="34" charset="0"/>
              </a:rPr>
              <a:t>BILANCIO POLITICHE SOCIALI</a:t>
            </a:r>
          </a:p>
        </p:txBody>
      </p:sp>
      <p:sp>
        <p:nvSpPr>
          <p:cNvPr id="4" name="Segnaposto numero diapositiva 3"/>
          <p:cNvSpPr>
            <a:spLocks noGrp="1"/>
          </p:cNvSpPr>
          <p:nvPr>
            <p:ph type="sldNum" sz="quarter" idx="12"/>
          </p:nvPr>
        </p:nvSpPr>
        <p:spPr/>
        <p:txBody>
          <a:bodyPr/>
          <a:lstStyle/>
          <a:p>
            <a:pPr>
              <a:defRPr/>
            </a:pPr>
            <a:fld id="{458ABD16-0DAE-4233-ACA5-AC0527D0A5D2}" type="slidenum">
              <a:rPr lang="it-IT" altLang="it-IT" smtClean="0"/>
              <a:pPr>
                <a:defRPr/>
              </a:pPr>
              <a:t>8</a:t>
            </a:fld>
            <a:endParaRPr lang="it-IT" altLang="it-IT"/>
          </a:p>
        </p:txBody>
      </p:sp>
      <p:graphicFrame>
        <p:nvGraphicFramePr>
          <p:cNvPr id="10" name="Segnaposto contenuto 9">
            <a:extLst>
              <a:ext uri="{FF2B5EF4-FFF2-40B4-BE49-F238E27FC236}">
                <a16:creationId xmlns:a16="http://schemas.microsoft.com/office/drawing/2014/main" id="{186B33F5-B562-45AD-9C33-019800C8FA8A}"/>
              </a:ext>
            </a:extLst>
          </p:cNvPr>
          <p:cNvGraphicFramePr>
            <a:graphicFrameLocks noGrp="1"/>
          </p:cNvGraphicFramePr>
          <p:nvPr>
            <p:ph sz="quarter" idx="1"/>
            <p:extLst>
              <p:ext uri="{D42A27DB-BD31-4B8C-83A1-F6EECF244321}">
                <p14:modId xmlns:p14="http://schemas.microsoft.com/office/powerpoint/2010/main" val="1852424401"/>
              </p:ext>
            </p:extLst>
          </p:nvPr>
        </p:nvGraphicFramePr>
        <p:xfrm>
          <a:off x="374650" y="1340768"/>
          <a:ext cx="8208591" cy="2411568"/>
        </p:xfrm>
        <a:graphic>
          <a:graphicData uri="http://schemas.openxmlformats.org/drawingml/2006/table">
            <a:tbl>
              <a:tblPr>
                <a:tableStyleId>{E8B1032C-EA38-4F05-BA0D-38AFFFC7BED3}</a:tableStyleId>
              </a:tblPr>
              <a:tblGrid>
                <a:gridCol w="1245022">
                  <a:extLst>
                    <a:ext uri="{9D8B030D-6E8A-4147-A177-3AD203B41FA5}">
                      <a16:colId xmlns:a16="http://schemas.microsoft.com/office/drawing/2014/main" val="4259614744"/>
                    </a:ext>
                  </a:extLst>
                </a:gridCol>
                <a:gridCol w="720080">
                  <a:extLst>
                    <a:ext uri="{9D8B030D-6E8A-4147-A177-3AD203B41FA5}">
                      <a16:colId xmlns:a16="http://schemas.microsoft.com/office/drawing/2014/main" val="4019042482"/>
                    </a:ext>
                  </a:extLst>
                </a:gridCol>
                <a:gridCol w="228408">
                  <a:extLst>
                    <a:ext uri="{9D8B030D-6E8A-4147-A177-3AD203B41FA5}">
                      <a16:colId xmlns:a16="http://schemas.microsoft.com/office/drawing/2014/main" val="1825590267"/>
                    </a:ext>
                  </a:extLst>
                </a:gridCol>
                <a:gridCol w="881864">
                  <a:extLst>
                    <a:ext uri="{9D8B030D-6E8A-4147-A177-3AD203B41FA5}">
                      <a16:colId xmlns:a16="http://schemas.microsoft.com/office/drawing/2014/main" val="1726174164"/>
                    </a:ext>
                  </a:extLst>
                </a:gridCol>
                <a:gridCol w="327700">
                  <a:extLst>
                    <a:ext uri="{9D8B030D-6E8A-4147-A177-3AD203B41FA5}">
                      <a16:colId xmlns:a16="http://schemas.microsoft.com/office/drawing/2014/main" val="3555569037"/>
                    </a:ext>
                  </a:extLst>
                </a:gridCol>
                <a:gridCol w="792207">
                  <a:extLst>
                    <a:ext uri="{9D8B030D-6E8A-4147-A177-3AD203B41FA5}">
                      <a16:colId xmlns:a16="http://schemas.microsoft.com/office/drawing/2014/main" val="353678181"/>
                    </a:ext>
                  </a:extLst>
                </a:gridCol>
                <a:gridCol w="377152">
                  <a:extLst>
                    <a:ext uri="{9D8B030D-6E8A-4147-A177-3AD203B41FA5}">
                      <a16:colId xmlns:a16="http://schemas.microsoft.com/office/drawing/2014/main" val="2759558295"/>
                    </a:ext>
                  </a:extLst>
                </a:gridCol>
                <a:gridCol w="881864">
                  <a:extLst>
                    <a:ext uri="{9D8B030D-6E8A-4147-A177-3AD203B41FA5}">
                      <a16:colId xmlns:a16="http://schemas.microsoft.com/office/drawing/2014/main" val="3854933164"/>
                    </a:ext>
                  </a:extLst>
                </a:gridCol>
                <a:gridCol w="334683">
                  <a:extLst>
                    <a:ext uri="{9D8B030D-6E8A-4147-A177-3AD203B41FA5}">
                      <a16:colId xmlns:a16="http://schemas.microsoft.com/office/drawing/2014/main" val="2376817778"/>
                    </a:ext>
                  </a:extLst>
                </a:gridCol>
                <a:gridCol w="868381">
                  <a:extLst>
                    <a:ext uri="{9D8B030D-6E8A-4147-A177-3AD203B41FA5}">
                      <a16:colId xmlns:a16="http://schemas.microsoft.com/office/drawing/2014/main" val="1211470148"/>
                    </a:ext>
                  </a:extLst>
                </a:gridCol>
                <a:gridCol w="334683">
                  <a:extLst>
                    <a:ext uri="{9D8B030D-6E8A-4147-A177-3AD203B41FA5}">
                      <a16:colId xmlns:a16="http://schemas.microsoft.com/office/drawing/2014/main" val="3218772236"/>
                    </a:ext>
                  </a:extLst>
                </a:gridCol>
                <a:gridCol w="881864">
                  <a:extLst>
                    <a:ext uri="{9D8B030D-6E8A-4147-A177-3AD203B41FA5}">
                      <a16:colId xmlns:a16="http://schemas.microsoft.com/office/drawing/2014/main" val="33249277"/>
                    </a:ext>
                  </a:extLst>
                </a:gridCol>
                <a:gridCol w="334683">
                  <a:extLst>
                    <a:ext uri="{9D8B030D-6E8A-4147-A177-3AD203B41FA5}">
                      <a16:colId xmlns:a16="http://schemas.microsoft.com/office/drawing/2014/main" val="4192952793"/>
                    </a:ext>
                  </a:extLst>
                </a:gridCol>
              </a:tblGrid>
              <a:tr h="237472">
                <a:tc>
                  <a:txBody>
                    <a:bodyPr/>
                    <a:lstStyle/>
                    <a:p>
                      <a:pPr algn="ctr" fontAlgn="b"/>
                      <a:r>
                        <a:rPr lang="it-IT" sz="900" b="1"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2016</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2017</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b="1"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2018</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b="1"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2019</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b="1"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2020</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b="1"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2021</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b="1"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69431878"/>
                  </a:ext>
                </a:extLst>
              </a:tr>
              <a:tr h="237472">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AREA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ASSESTATO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ASSESTATO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ASSESTATO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ASSESTATO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ASSESTATO </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ASSESTATO</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128347757"/>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ADULTI</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3.884.731,89</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3.645.801,88</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10.318.160,43</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8.951.458,98</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7.734.538,90</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12.452.415,73</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082035156"/>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MINORI</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24.021.555,41</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23.816.474,26</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25.798.948,93</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26.323.252,40</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26.159.539,43</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25.522.765,24</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097118401"/>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DISABILI</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5.793.308,78</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3.778.461,95</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4.519.563,96</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4.510.702,67</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3.663.095,11</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4.563.537,30</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262120080"/>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MIGRANTI</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7.349.397,78</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9.430.307,05</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9.456.712,25</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10.840.866,06</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10.789.772,15</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10.374.356,24</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24741640"/>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ANZIANI</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6.950.549,96</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7.236.432,37</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6.211.835,66</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8.106.523,67</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8.584.530,00</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7.675.837,72</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874001282"/>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SERVIZI GENERALI</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1.116.019,17</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1.764.495,76</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1.080.177,11</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a:effectLst/>
                          <a:latin typeface="Times New Roman" panose="02020603050405020304" pitchFamily="18" charset="0"/>
                          <a:cs typeface="Times New Roman" panose="02020603050405020304" pitchFamily="18" charset="0"/>
                        </a:rPr>
                        <a:t>823.149,04</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u="none" strike="noStrike" dirty="0">
                          <a:effectLst/>
                          <a:latin typeface="Times New Roman" panose="02020603050405020304" pitchFamily="18" charset="0"/>
                          <a:cs typeface="Times New Roman" panose="02020603050405020304" pitchFamily="18" charset="0"/>
                        </a:rPr>
                        <a:t>583.791,36</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dirty="0">
                          <a:effectLst/>
                          <a:latin typeface="Times New Roman" panose="02020603050405020304" pitchFamily="18" charset="0"/>
                          <a:cs typeface="Times New Roman" panose="02020603050405020304" pitchFamily="18" charset="0"/>
                        </a:rPr>
                        <a:t> </a:t>
                      </a:r>
                      <a:endParaRPr lang="it-IT"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532410617"/>
                  </a:ext>
                </a:extLst>
              </a:tr>
              <a:tr h="237472">
                <a:tc>
                  <a:txBody>
                    <a:bodyPr/>
                    <a:lstStyle/>
                    <a:p>
                      <a:pPr algn="l" fontAlgn="b"/>
                      <a:r>
                        <a:rPr lang="it-IT" sz="900" u="none" strike="noStrike">
                          <a:effectLst/>
                          <a:latin typeface="Times New Roman" panose="02020603050405020304" pitchFamily="18" charset="0"/>
                          <a:cs typeface="Times New Roman" panose="02020603050405020304" pitchFamily="18" charset="0"/>
                        </a:rPr>
                        <a:t>ALTRO</a:t>
                      </a:r>
                      <a:endParaRPr lang="it-IT" sz="900" b="1" i="1"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1" i="1"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kumimoji="0" lang="it-IT" sz="900" b="1" u="none" strike="noStrike" kern="1200" dirty="0">
                          <a:solidFill>
                            <a:schemeClr val="bg1">
                              <a:lumMod val="65000"/>
                            </a:schemeClr>
                          </a:solidFill>
                          <a:effectLst/>
                          <a:latin typeface="Times New Roman" panose="02020603050405020304" pitchFamily="18" charset="0"/>
                          <a:ea typeface="+mn-ea"/>
                          <a:cs typeface="Times New Roman" panose="02020603050405020304" pitchFamily="18" charset="0"/>
                        </a:rPr>
                        <a:t> </a:t>
                      </a: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 </a:t>
                      </a:r>
                      <a:endParaRPr lang="it-IT" sz="900" b="1" i="1"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it-IT" sz="900" u="none" strike="noStrike">
                          <a:effectLst/>
                          <a:latin typeface="Times New Roman" panose="02020603050405020304" pitchFamily="18" charset="0"/>
                          <a:cs typeface="Times New Roman" panose="02020603050405020304" pitchFamily="18" charset="0"/>
                        </a:rPr>
                        <a:t>COVID 9 MILIONI</a:t>
                      </a:r>
                      <a:endParaRPr lang="it-IT" sz="900" b="1" i="1"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712509094"/>
                  </a:ext>
                </a:extLst>
              </a:tr>
              <a:tr h="237472">
                <a:tc>
                  <a:txBody>
                    <a:bodyPr/>
                    <a:lstStyle/>
                    <a:p>
                      <a:pPr algn="l" fontAlgn="b"/>
                      <a:r>
                        <a:rPr lang="it-IT" sz="900" b="1" u="none" strike="noStrike" dirty="0">
                          <a:effectLst/>
                          <a:latin typeface="Times New Roman" panose="02020603050405020304" pitchFamily="18" charset="0"/>
                          <a:cs typeface="Times New Roman" panose="02020603050405020304" pitchFamily="18" charset="0"/>
                        </a:rPr>
                        <a:t>TOTALE PLAFOND</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49.115.562,99</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kumimoji="0" lang="it-IT" sz="900" b="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kumimoji="0" lang="it-IT" sz="9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b">
                    <a:solidFill>
                      <a:schemeClr val="bg2"/>
                    </a:solidFill>
                  </a:tcPr>
                </a:tc>
                <a:tc>
                  <a:txBody>
                    <a:bodyPr/>
                    <a:lstStyle/>
                    <a:p>
                      <a:pPr algn="r" fontAlgn="b"/>
                      <a:r>
                        <a:rPr lang="it-IT" sz="900" b="1" u="none" strike="noStrike" dirty="0" smtClean="0">
                          <a:effectLst/>
                          <a:latin typeface="Times New Roman" panose="02020603050405020304" pitchFamily="18" charset="0"/>
                          <a:cs typeface="Times New Roman" panose="02020603050405020304" pitchFamily="18" charset="0"/>
                        </a:rPr>
                        <a:t>49.671.973,27</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marL="0" algn="r" rtl="0" eaLnBrk="1" fontAlgn="b" latinLnBrk="0" hangingPunct="1"/>
                      <a:r>
                        <a:rPr kumimoji="0" lang="it-IT" sz="900" b="1"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txBody>
                  <a:tcPr marL="0" marR="0" marT="0" marB="0" anchor="b">
                    <a:solidFill>
                      <a:schemeClr val="bg2"/>
                    </a:solidFill>
                  </a:tcPr>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56.305.221,23</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marL="0" algn="r" rtl="0" eaLnBrk="1" fontAlgn="b" latinLnBrk="0" hangingPunct="1"/>
                      <a:endParaRPr kumimoji="0" lang="it-IT" sz="9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b">
                    <a:solidFill>
                      <a:schemeClr val="bg2"/>
                    </a:solidFill>
                  </a:tcPr>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59.812.980,89</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2"/>
                    </a:solidFill>
                  </a:tcPr>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68.674.680,44</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2"/>
                    </a:solidFill>
                  </a:tcPr>
                </a:tc>
                <a:tc>
                  <a:txBody>
                    <a:bodyPr/>
                    <a:lstStyle/>
                    <a:p>
                      <a:pPr algn="r" fontAlgn="b"/>
                      <a:r>
                        <a:rPr lang="it-IT" sz="900" b="1" u="none" strike="noStrike" dirty="0">
                          <a:effectLst/>
                          <a:latin typeface="Times New Roman" panose="02020603050405020304" pitchFamily="18" charset="0"/>
                          <a:cs typeface="Times New Roman" panose="02020603050405020304" pitchFamily="18" charset="0"/>
                        </a:rPr>
                        <a:t>61.172.703,59</a:t>
                      </a:r>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endParaRPr lang="it-IT"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chemeClr val="bg2"/>
                    </a:solidFill>
                  </a:tcPr>
                </a:tc>
                <a:extLst>
                  <a:ext uri="{0D108BD9-81ED-4DB2-BD59-A6C34878D82A}">
                    <a16:rowId xmlns:a16="http://schemas.microsoft.com/office/drawing/2014/main" val="866243765"/>
                  </a:ext>
                </a:extLst>
              </a:tr>
            </a:tbl>
          </a:graphicData>
        </a:graphic>
      </p:graphicFrame>
    </p:spTree>
    <p:extLst>
      <p:ext uri="{BB962C8B-B14F-4D97-AF65-F5344CB8AC3E}">
        <p14:creationId xmlns:p14="http://schemas.microsoft.com/office/powerpoint/2010/main" val="228830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4">
            <a:extLst>
              <a:ext uri="{FF2B5EF4-FFF2-40B4-BE49-F238E27FC236}">
                <a16:creationId xmlns:a16="http://schemas.microsoft.com/office/drawing/2014/main" id="{E0085AC7-5710-41FB-B89F-397263CD86C6}"/>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82525A54-F95B-4A05-A92D-F49EAA305CA1}" type="slidenum">
              <a:rPr lang="it-IT" altLang="it-IT" sz="1400">
                <a:solidFill>
                  <a:srgbClr val="FFFFFF"/>
                </a:solidFill>
                <a:latin typeface="Franklin Gothic Book" panose="020B0503020102020204" pitchFamily="34" charset="0"/>
              </a:rPr>
              <a:pPr>
                <a:spcBef>
                  <a:spcPct val="0"/>
                </a:spcBef>
                <a:buClrTx/>
                <a:buSzTx/>
                <a:buFontTx/>
                <a:buNone/>
              </a:pPr>
              <a:t>9</a:t>
            </a:fld>
            <a:endParaRPr lang="it-IT" altLang="it-IT" sz="1400">
              <a:solidFill>
                <a:srgbClr val="FFFFFF"/>
              </a:solidFill>
              <a:latin typeface="Franklin Gothic Book" panose="020B0503020102020204" pitchFamily="34" charset="0"/>
            </a:endParaRPr>
          </a:p>
        </p:txBody>
      </p:sp>
      <p:sp>
        <p:nvSpPr>
          <p:cNvPr id="7" name="Rettangolo 3">
            <a:extLst>
              <a:ext uri="{FF2B5EF4-FFF2-40B4-BE49-F238E27FC236}">
                <a16:creationId xmlns:a16="http://schemas.microsoft.com/office/drawing/2014/main" id="{E7F45FDC-39EB-4F40-A796-5F90D6BC9B80}"/>
              </a:ext>
            </a:extLst>
          </p:cNvPr>
          <p:cNvSpPr>
            <a:spLocks noChangeArrowheads="1"/>
          </p:cNvSpPr>
          <p:nvPr/>
        </p:nvSpPr>
        <p:spPr bwMode="auto">
          <a:xfrm>
            <a:off x="197644" y="181962"/>
            <a:ext cx="874871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it-IT" altLang="it-IT" sz="1600" b="1" kern="0" dirty="0">
                <a:solidFill>
                  <a:srgbClr val="C00000"/>
                </a:solidFill>
              </a:rPr>
              <a:t>AREA </a:t>
            </a:r>
            <a:r>
              <a:rPr lang="it-IT" altLang="it-IT" sz="1600" b="1" kern="0" dirty="0" smtClean="0">
                <a:solidFill>
                  <a:srgbClr val="C00000"/>
                </a:solidFill>
              </a:rPr>
              <a:t>MINORI</a:t>
            </a:r>
          </a:p>
          <a:p>
            <a:pPr algn="ctr" eaLnBrk="1" fontAlgn="auto" hangingPunct="1">
              <a:spcBef>
                <a:spcPct val="0"/>
              </a:spcBef>
              <a:spcAft>
                <a:spcPts val="0"/>
              </a:spcAft>
              <a:buFontTx/>
              <a:buNone/>
              <a:defRPr/>
            </a:pPr>
            <a:endParaRPr lang="it-IT" altLang="it-IT" sz="1600" b="1" kern="0" dirty="0">
              <a:solidFill>
                <a:srgbClr val="C00000"/>
              </a:solidFill>
            </a:endParaRPr>
          </a:p>
          <a:p>
            <a:pPr marL="893763" lvl="1" indent="0" algn="just" defTabSz="179388" eaLnBrk="1" fontAlgn="auto" hangingPunct="1">
              <a:spcBef>
                <a:spcPct val="0"/>
              </a:spcBef>
              <a:spcAft>
                <a:spcPts val="0"/>
              </a:spcAft>
              <a:buNone/>
              <a:defRPr/>
            </a:pPr>
            <a:r>
              <a:rPr lang="it-IT" sz="1400" b="1" u="sng" dirty="0" smtClean="0">
                <a:solidFill>
                  <a:srgbClr val="C00000"/>
                </a:solidFill>
                <a:cs typeface="Calibri" panose="020F0502020204030204" pitchFamily="34" charset="0"/>
              </a:rPr>
              <a:t>Le parole chiave</a:t>
            </a:r>
            <a:r>
              <a:rPr lang="it-IT" sz="1400" b="1" dirty="0" smtClean="0">
                <a:solidFill>
                  <a:srgbClr val="C00000"/>
                </a:solidFill>
                <a:cs typeface="Calibri" panose="020F0502020204030204" pitchFamily="34" charset="0"/>
              </a:rPr>
              <a:t>: </a:t>
            </a:r>
            <a:r>
              <a:rPr lang="it-IT" sz="1400" b="1" dirty="0">
                <a:solidFill>
                  <a:srgbClr val="C00000"/>
                </a:solidFill>
                <a:cs typeface="Calibri" panose="020F0502020204030204" pitchFamily="34" charset="0"/>
              </a:rPr>
              <a:t>prevenzione</a:t>
            </a:r>
            <a:r>
              <a:rPr lang="it-IT" sz="1400" dirty="0">
                <a:cs typeface="Calibri" panose="020F0502020204030204" pitchFamily="34" charset="0"/>
              </a:rPr>
              <a:t>: priorità agli interventi di supporto alla famiglia d’origine (CSF, Agenzia); </a:t>
            </a:r>
            <a:r>
              <a:rPr lang="it-IT" sz="1400" b="1" dirty="0">
                <a:solidFill>
                  <a:srgbClr val="C00000"/>
                </a:solidFill>
                <a:cs typeface="Calibri" panose="020F0502020204030204" pitchFamily="34" charset="0"/>
              </a:rPr>
              <a:t>promozione</a:t>
            </a:r>
            <a:r>
              <a:rPr lang="it-IT" sz="1400" dirty="0">
                <a:cs typeface="Calibri" panose="020F0502020204030204" pitchFamily="34" charset="0"/>
              </a:rPr>
              <a:t>: coinvolgimento precoce nel progetto; </a:t>
            </a:r>
            <a:r>
              <a:rPr lang="it-IT" sz="1400" b="1" dirty="0">
                <a:solidFill>
                  <a:srgbClr val="C00000"/>
                </a:solidFill>
                <a:cs typeface="Calibri" panose="020F0502020204030204" pitchFamily="34" charset="0"/>
              </a:rPr>
              <a:t>tutela</a:t>
            </a:r>
            <a:r>
              <a:rPr lang="it-IT" sz="1400" dirty="0">
                <a:cs typeface="Calibri" panose="020F0502020204030204" pitchFamily="34" charset="0"/>
              </a:rPr>
              <a:t>: collaborazione con TM, TO e Procure; condivisione con i Ministeri e Regione, differenziazione dell’offerta di accoglienza temporanea, di tipo familiare.</a:t>
            </a:r>
          </a:p>
          <a:p>
            <a:pPr marL="893763" lvl="1" indent="0" algn="just" defTabSz="179388" eaLnBrk="1" fontAlgn="auto" hangingPunct="1">
              <a:spcBef>
                <a:spcPct val="0"/>
              </a:spcBef>
              <a:spcAft>
                <a:spcPts val="0"/>
              </a:spcAft>
              <a:buFont typeface="Arial" pitchFamily="34" charset="0"/>
              <a:buNone/>
              <a:defRPr/>
            </a:pPr>
            <a:endParaRPr lang="it-IT" altLang="it-IT" sz="1400" b="1" kern="0" dirty="0">
              <a:sym typeface="Wingdings" panose="05000000000000000000" pitchFamily="2" charset="2"/>
            </a:endParaRPr>
          </a:p>
          <a:p>
            <a:pPr marL="893763" lvl="1" indent="0" algn="just" defTabSz="179388" eaLnBrk="1" fontAlgn="auto" hangingPunct="1">
              <a:spcBef>
                <a:spcPct val="0"/>
              </a:spcBef>
              <a:spcAft>
                <a:spcPts val="0"/>
              </a:spcAft>
              <a:buFont typeface="Arial" pitchFamily="34" charset="0"/>
              <a:buNone/>
              <a:defRPr/>
            </a:pPr>
            <a:r>
              <a:rPr lang="it-IT" altLang="it-IT" sz="1200" kern="0" dirty="0">
                <a:sym typeface="Wingdings" panose="05000000000000000000" pitchFamily="2" charset="2"/>
              </a:rPr>
              <a:t>Attività di informazione, orientamento e consulenza professionale a favore di tutti i cittadini (</a:t>
            </a:r>
            <a:r>
              <a:rPr lang="it-IT" altLang="it-IT" sz="1200" b="1" kern="0" dirty="0">
                <a:sym typeface="Wingdings" panose="05000000000000000000" pitchFamily="2" charset="2"/>
              </a:rPr>
              <a:t>Segretariato Sociale professionale</a:t>
            </a:r>
            <a:r>
              <a:rPr lang="it-IT" altLang="it-IT" sz="1200" kern="0" dirty="0">
                <a:sym typeface="Wingdings" panose="05000000000000000000" pitchFamily="2" charset="2"/>
              </a:rPr>
              <a:t>)</a:t>
            </a:r>
          </a:p>
          <a:p>
            <a:pPr marL="1179513" lvl="1" algn="just" defTabSz="179388" eaLnBrk="1" fontAlgn="auto" hangingPunct="1">
              <a:spcBef>
                <a:spcPct val="0"/>
              </a:spcBef>
              <a:spcAft>
                <a:spcPts val="0"/>
              </a:spcAft>
              <a:buFont typeface="Wingdings" panose="05000000000000000000" pitchFamily="2" charset="2"/>
              <a:buChar char="ü"/>
              <a:defRPr/>
            </a:pPr>
            <a:r>
              <a:rPr lang="it-IT" altLang="it-IT" sz="1200" b="1" kern="0" dirty="0">
                <a:solidFill>
                  <a:srgbClr val="FF0000"/>
                </a:solidFill>
                <a:sym typeface="Wingdings" panose="05000000000000000000" pitchFamily="2" charset="2"/>
              </a:rPr>
              <a:t>1575</a:t>
            </a:r>
            <a:r>
              <a:rPr lang="it-IT" altLang="it-IT" sz="1200" kern="0" dirty="0">
                <a:sym typeface="Wingdings" panose="05000000000000000000" pitchFamily="2" charset="2"/>
              </a:rPr>
              <a:t> persone che hanno beneficiato dell’attività di segretariato sociale professionale per problemi relativi a minori ed alle loro famiglie;</a:t>
            </a:r>
          </a:p>
          <a:p>
            <a:pPr marL="1179513" lvl="1" algn="just" defTabSz="179388" eaLnBrk="1" fontAlgn="auto" hangingPunct="1">
              <a:spcBef>
                <a:spcPct val="0"/>
              </a:spcBef>
              <a:spcAft>
                <a:spcPts val="0"/>
              </a:spcAft>
              <a:buFont typeface="Wingdings" panose="05000000000000000000" pitchFamily="2" charset="2"/>
              <a:buChar char="ü"/>
              <a:tabLst>
                <a:tab pos="177800" algn="l"/>
              </a:tabLst>
              <a:defRPr/>
            </a:pPr>
            <a:r>
              <a:rPr lang="it-IT" altLang="it-IT" sz="1200" kern="0" dirty="0">
                <a:sym typeface="Wingdings" panose="05000000000000000000" pitchFamily="2" charset="2"/>
              </a:rPr>
              <a:t>I luoghi dell’accoglienza: </a:t>
            </a:r>
            <a:r>
              <a:rPr lang="it-IT" altLang="it-IT" sz="1200" b="1" kern="0" dirty="0">
                <a:solidFill>
                  <a:srgbClr val="FF0000"/>
                </a:solidFill>
                <a:sym typeface="Wingdings" panose="05000000000000000000" pitchFamily="2" charset="2"/>
              </a:rPr>
              <a:t>9</a:t>
            </a:r>
            <a:r>
              <a:rPr lang="it-IT" altLang="it-IT" sz="1200" kern="0" dirty="0">
                <a:sym typeface="Wingdings" panose="05000000000000000000" pitchFamily="2" charset="2"/>
              </a:rPr>
              <a:t> Ambiti Territoriali, </a:t>
            </a:r>
            <a:r>
              <a:rPr lang="it-IT" altLang="it-IT" sz="1200" b="1" kern="0" dirty="0">
                <a:solidFill>
                  <a:srgbClr val="FF0000"/>
                </a:solidFill>
                <a:sym typeface="Wingdings" panose="05000000000000000000" pitchFamily="2" charset="2"/>
              </a:rPr>
              <a:t>1</a:t>
            </a:r>
            <a:r>
              <a:rPr lang="it-IT" altLang="it-IT" sz="1200" kern="0" dirty="0">
                <a:sym typeface="Wingdings" panose="05000000000000000000" pitchFamily="2" charset="2"/>
              </a:rPr>
              <a:t> Polo Cittadino per le Disabilità e </a:t>
            </a:r>
            <a:r>
              <a:rPr lang="it-IT" altLang="it-IT" sz="1200" b="1" kern="0" dirty="0">
                <a:solidFill>
                  <a:srgbClr val="FF0000"/>
                </a:solidFill>
                <a:sym typeface="Wingdings" panose="05000000000000000000" pitchFamily="2" charset="2"/>
              </a:rPr>
              <a:t>1</a:t>
            </a:r>
            <a:r>
              <a:rPr lang="it-IT" altLang="it-IT" sz="1200" kern="0" dirty="0">
                <a:sym typeface="Wingdings" panose="05000000000000000000" pitchFamily="2" charset="2"/>
              </a:rPr>
              <a:t> Ufficio Cittadini senza Territorio;</a:t>
            </a:r>
          </a:p>
          <a:p>
            <a:pPr marL="893763" lvl="1" indent="0" algn="just" defTabSz="179388" eaLnBrk="1" fontAlgn="auto" hangingPunct="1">
              <a:spcBef>
                <a:spcPct val="0"/>
              </a:spcBef>
              <a:spcAft>
                <a:spcPts val="0"/>
              </a:spcAft>
              <a:buNone/>
              <a:tabLst>
                <a:tab pos="177800" algn="l"/>
              </a:tabLst>
              <a:defRPr/>
            </a:pPr>
            <a:endParaRPr lang="it-IT" altLang="it-IT" sz="1200" kern="0" dirty="0">
              <a:sym typeface="Wingdings" panose="05000000000000000000" pitchFamily="2" charset="2"/>
            </a:endParaRPr>
          </a:p>
          <a:p>
            <a:pPr marL="893763" lvl="1" indent="0" algn="just" eaLnBrk="1" fontAlgn="auto" hangingPunct="1">
              <a:spcBef>
                <a:spcPct val="0"/>
              </a:spcBef>
              <a:spcAft>
                <a:spcPts val="0"/>
              </a:spcAft>
              <a:buNone/>
              <a:tabLst>
                <a:tab pos="177800" algn="l"/>
              </a:tabLst>
              <a:defRPr/>
            </a:pPr>
            <a:r>
              <a:rPr lang="it-IT" altLang="it-IT" sz="1200" b="1" kern="0" dirty="0">
                <a:sym typeface="Wingdings" panose="05000000000000000000" pitchFamily="2" charset="2"/>
              </a:rPr>
              <a:t>Attività di affiancamento professionale </a:t>
            </a:r>
            <a:r>
              <a:rPr lang="it-IT" altLang="it-IT" sz="1200" kern="0" dirty="0">
                <a:sym typeface="Wingdings" panose="05000000000000000000" pitchFamily="2" charset="2"/>
              </a:rPr>
              <a:t>a </a:t>
            </a:r>
            <a:r>
              <a:rPr lang="it-IT" altLang="it-IT" sz="1200" b="1" kern="0" dirty="0">
                <a:solidFill>
                  <a:srgbClr val="FF0000"/>
                </a:solidFill>
                <a:sym typeface="Wingdings" panose="05000000000000000000" pitchFamily="2" charset="2"/>
              </a:rPr>
              <a:t>6.240</a:t>
            </a:r>
            <a:r>
              <a:rPr lang="it-IT" altLang="it-IT" sz="1200" kern="0" dirty="0">
                <a:sym typeface="Wingdings" panose="05000000000000000000" pitchFamily="2" charset="2"/>
              </a:rPr>
              <a:t> minori e loro famiglie («presa in carico di servizio sociale»)</a:t>
            </a:r>
          </a:p>
          <a:p>
            <a:pPr marL="893763" lvl="1" indent="0" algn="just" eaLnBrk="1" fontAlgn="auto" hangingPunct="1">
              <a:spcBef>
                <a:spcPct val="0"/>
              </a:spcBef>
              <a:spcAft>
                <a:spcPts val="0"/>
              </a:spcAft>
              <a:buFont typeface="Arial" pitchFamily="34" charset="0"/>
              <a:buNone/>
              <a:tabLst>
                <a:tab pos="177800" algn="l"/>
              </a:tabLst>
              <a:defRPr/>
            </a:pPr>
            <a:endParaRPr lang="it-IT" altLang="it-IT" sz="1200" b="1" kern="0" dirty="0">
              <a:sym typeface="Wingdings" panose="05000000000000000000" pitchFamily="2" charset="2"/>
            </a:endParaRPr>
          </a:p>
          <a:p>
            <a:pPr marL="893763" lvl="1" indent="0" algn="just" eaLnBrk="1" fontAlgn="auto" hangingPunct="1">
              <a:spcBef>
                <a:spcPct val="0"/>
              </a:spcBef>
              <a:spcAft>
                <a:spcPts val="0"/>
              </a:spcAft>
              <a:buFont typeface="Arial" pitchFamily="34" charset="0"/>
              <a:buNone/>
              <a:tabLst>
                <a:tab pos="177800" algn="l"/>
                <a:tab pos="893763" algn="l"/>
              </a:tabLst>
              <a:defRPr/>
            </a:pPr>
            <a:endParaRPr lang="it-IT" altLang="it-IT" sz="1200" kern="0" dirty="0">
              <a:sym typeface="Wingdings" panose="05000000000000000000" pitchFamily="2" charset="2"/>
            </a:endParaRPr>
          </a:p>
          <a:p>
            <a:pPr marL="893763" lvl="1" indent="0" algn="just" eaLnBrk="1" fontAlgn="auto" hangingPunct="1">
              <a:spcBef>
                <a:spcPct val="0"/>
              </a:spcBef>
              <a:spcAft>
                <a:spcPts val="0"/>
              </a:spcAft>
              <a:buFont typeface="Arial" pitchFamily="34" charset="0"/>
              <a:buNone/>
              <a:tabLst>
                <a:tab pos="177800" algn="l"/>
                <a:tab pos="893763" algn="l"/>
              </a:tabLst>
              <a:defRPr/>
            </a:pPr>
            <a:r>
              <a:rPr lang="it-IT" altLang="it-IT" sz="1200" b="1" kern="0" dirty="0">
                <a:sym typeface="Wingdings" panose="05000000000000000000" pitchFamily="2" charset="2"/>
              </a:rPr>
              <a:t>Servizi ed interventi educativi diurni di prevenzione</a:t>
            </a:r>
            <a:r>
              <a:rPr lang="it-IT" altLang="it-IT" sz="1200" kern="0" dirty="0">
                <a:sym typeface="Wingdings" panose="05000000000000000000" pitchFamily="2" charset="2"/>
              </a:rPr>
              <a:t>, a supporto delle famiglie con minori, volti all’affiancamento di genitori che si trovino in difficoltà, anche temporanea, e al supporto educativo di minori e giovani adulti (18/21)</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kern="0" dirty="0">
                <a:sym typeface="Wingdings" panose="05000000000000000000" pitchFamily="2" charset="2"/>
              </a:rPr>
              <a:t>Servizi supporto educativo individuale («Area famiglia» e Affido educativo): </a:t>
            </a:r>
            <a:r>
              <a:rPr lang="it-IT" altLang="it-IT" sz="1200" b="1" kern="0" dirty="0">
                <a:solidFill>
                  <a:srgbClr val="FF0000"/>
                </a:solidFill>
                <a:sym typeface="Wingdings" panose="05000000000000000000" pitchFamily="2" charset="2"/>
              </a:rPr>
              <a:t>743</a:t>
            </a:r>
            <a:r>
              <a:rPr lang="it-IT" altLang="it-IT" sz="1200" kern="0" dirty="0">
                <a:sym typeface="Wingdings" panose="05000000000000000000" pitchFamily="2" charset="2"/>
              </a:rPr>
              <a:t> minori</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kern="0" dirty="0">
                <a:sym typeface="Wingdings" panose="05000000000000000000" pitchFamily="2" charset="2"/>
              </a:rPr>
              <a:t>Servizi di supporto educativo di gruppo (Centri Socio Educativi, CET, </a:t>
            </a:r>
            <a:r>
              <a:rPr lang="it-IT" altLang="it-IT" sz="1200" kern="0" dirty="0" err="1">
                <a:sym typeface="Wingdings" panose="05000000000000000000" pitchFamily="2" charset="2"/>
              </a:rPr>
              <a:t>CEDis</a:t>
            </a:r>
            <a:r>
              <a:rPr lang="it-IT" altLang="it-IT" sz="1200" kern="0" dirty="0">
                <a:sym typeface="Wingdings" panose="05000000000000000000" pitchFamily="2" charset="2"/>
              </a:rPr>
              <a:t>): </a:t>
            </a:r>
            <a:r>
              <a:rPr lang="it-IT" altLang="it-IT" sz="1200" b="1" kern="0" dirty="0">
                <a:solidFill>
                  <a:srgbClr val="FF0000"/>
                </a:solidFill>
                <a:sym typeface="Wingdings" panose="05000000000000000000" pitchFamily="2" charset="2"/>
              </a:rPr>
              <a:t>485</a:t>
            </a:r>
            <a:r>
              <a:rPr lang="it-IT" altLang="it-IT" sz="1200" kern="0" dirty="0">
                <a:sym typeface="Wingdings" panose="05000000000000000000" pitchFamily="2" charset="2"/>
              </a:rPr>
              <a:t> minori</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kern="0" dirty="0">
                <a:sym typeface="Wingdings" panose="05000000000000000000" pitchFamily="2" charset="2"/>
              </a:rPr>
              <a:t>Centri di Aggregazione ad accesso libero: </a:t>
            </a:r>
            <a:r>
              <a:rPr lang="it-IT" altLang="it-IT" sz="1200" b="1" kern="0" dirty="0">
                <a:solidFill>
                  <a:srgbClr val="FF0000"/>
                </a:solidFill>
                <a:sym typeface="Wingdings" panose="05000000000000000000" pitchFamily="2" charset="2"/>
              </a:rPr>
              <a:t>1027</a:t>
            </a:r>
            <a:r>
              <a:rPr lang="it-IT" altLang="it-IT" sz="1200" kern="0" dirty="0">
                <a:sym typeface="Wingdings" panose="05000000000000000000" pitchFamily="2" charset="2"/>
              </a:rPr>
              <a:t> minori</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kern="0" dirty="0">
                <a:sym typeface="Wingdings" panose="05000000000000000000" pitchFamily="2" charset="2"/>
              </a:rPr>
              <a:t>Interventi educativi nei quartieri e nel territorio (Educativa Territoriale e di Strada): </a:t>
            </a:r>
            <a:r>
              <a:rPr lang="it-IT" altLang="it-IT" sz="1200" b="1" kern="0" dirty="0">
                <a:solidFill>
                  <a:srgbClr val="FF0000"/>
                </a:solidFill>
                <a:sym typeface="Wingdings" panose="05000000000000000000" pitchFamily="2" charset="2"/>
              </a:rPr>
              <a:t>1188</a:t>
            </a:r>
            <a:r>
              <a:rPr lang="it-IT" altLang="it-IT" sz="1200" kern="0" dirty="0">
                <a:sym typeface="Wingdings" panose="05000000000000000000" pitchFamily="2" charset="2"/>
              </a:rPr>
              <a:t> minori</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b="1" kern="0" dirty="0">
                <a:solidFill>
                  <a:srgbClr val="FF0000"/>
                </a:solidFill>
                <a:sym typeface="Wingdings" panose="05000000000000000000" pitchFamily="2" charset="2"/>
              </a:rPr>
              <a:t>10</a:t>
            </a:r>
            <a:r>
              <a:rPr lang="it-IT" altLang="it-IT" sz="1200" kern="0" dirty="0">
                <a:sym typeface="Wingdings" panose="05000000000000000000" pitchFamily="2" charset="2"/>
              </a:rPr>
              <a:t> Centri Servizi per la famiglia nel territorio cittadino.</a:t>
            </a:r>
          </a:p>
          <a:p>
            <a:pPr marL="893763" lvl="1" indent="0" algn="just" eaLnBrk="1" fontAlgn="auto" hangingPunct="1">
              <a:spcBef>
                <a:spcPct val="0"/>
              </a:spcBef>
              <a:spcAft>
                <a:spcPts val="0"/>
              </a:spcAft>
              <a:buFont typeface="Arial" pitchFamily="34" charset="0"/>
              <a:buNone/>
              <a:tabLst>
                <a:tab pos="177800" algn="l"/>
              </a:tabLst>
              <a:defRPr/>
            </a:pPr>
            <a:endParaRPr lang="it-IT" altLang="it-IT" sz="1200" b="1" kern="0" dirty="0">
              <a:sym typeface="Wingdings" panose="05000000000000000000" pitchFamily="2" charset="2"/>
            </a:endParaRPr>
          </a:p>
          <a:p>
            <a:pPr marL="1255713" lvl="1" indent="-361950" algn="just" eaLnBrk="1" fontAlgn="auto" hangingPunct="1">
              <a:spcBef>
                <a:spcPct val="0"/>
              </a:spcBef>
              <a:spcAft>
                <a:spcPts val="0"/>
              </a:spcAft>
              <a:buNone/>
              <a:tabLst>
                <a:tab pos="177800" algn="l"/>
              </a:tabLst>
              <a:defRPr/>
            </a:pPr>
            <a:r>
              <a:rPr lang="it-IT" altLang="it-IT" sz="1200" b="1" kern="0" dirty="0">
                <a:sym typeface="Wingdings" panose="05000000000000000000" pitchFamily="2" charset="2"/>
              </a:rPr>
              <a:t>Azioni di tutela in accoglienza extra-familiare</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b="1" kern="0" dirty="0">
                <a:solidFill>
                  <a:srgbClr val="FF0000"/>
                </a:solidFill>
                <a:sym typeface="Wingdings" panose="05000000000000000000" pitchFamily="2" charset="2"/>
              </a:rPr>
              <a:t>317</a:t>
            </a:r>
            <a:r>
              <a:rPr lang="it-IT" altLang="it-IT" sz="1200" kern="0" dirty="0">
                <a:sym typeface="Wingdings" panose="05000000000000000000" pitchFamily="2" charset="2"/>
              </a:rPr>
              <a:t> minori in accoglienza in Comunità educative di tipo familiare</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b="1" kern="0" dirty="0">
                <a:solidFill>
                  <a:srgbClr val="FF0000"/>
                </a:solidFill>
                <a:sym typeface="Wingdings" panose="05000000000000000000" pitchFamily="2" charset="2"/>
              </a:rPr>
              <a:t>208</a:t>
            </a:r>
            <a:r>
              <a:rPr lang="it-IT" altLang="it-IT" sz="1200" kern="0" dirty="0">
                <a:sym typeface="Wingdings" panose="05000000000000000000" pitchFamily="2" charset="2"/>
              </a:rPr>
              <a:t> minori con la loro mamma (</a:t>
            </a:r>
            <a:r>
              <a:rPr lang="it-IT" altLang="it-IT" sz="1200" b="1" kern="0" dirty="0">
                <a:solidFill>
                  <a:srgbClr val="FF0000"/>
                </a:solidFill>
                <a:sym typeface="Wingdings" panose="05000000000000000000" pitchFamily="2" charset="2"/>
              </a:rPr>
              <a:t>106</a:t>
            </a:r>
            <a:r>
              <a:rPr lang="it-IT" altLang="it-IT" sz="1200" kern="0" dirty="0">
                <a:sym typeface="Wingdings" panose="05000000000000000000" pitchFamily="2" charset="2"/>
              </a:rPr>
              <a:t>) in Comunità Genitore Bambino</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b="1" kern="0" dirty="0">
                <a:solidFill>
                  <a:srgbClr val="FF0000"/>
                </a:solidFill>
                <a:sym typeface="Wingdings" panose="05000000000000000000" pitchFamily="2" charset="2"/>
              </a:rPr>
              <a:t>20</a:t>
            </a:r>
            <a:r>
              <a:rPr lang="it-IT" altLang="it-IT" sz="1200" kern="0" dirty="0">
                <a:sym typeface="Wingdings" panose="05000000000000000000" pitchFamily="2" charset="2"/>
              </a:rPr>
              <a:t> minori e </a:t>
            </a:r>
            <a:r>
              <a:rPr lang="it-IT" altLang="it-IT" sz="1200" b="1" kern="0" dirty="0">
                <a:solidFill>
                  <a:srgbClr val="FF0000"/>
                </a:solidFill>
                <a:sym typeface="Wingdings" panose="05000000000000000000" pitchFamily="2" charset="2"/>
              </a:rPr>
              <a:t>5</a:t>
            </a:r>
            <a:r>
              <a:rPr lang="it-IT" altLang="it-IT" sz="1200" kern="0" dirty="0">
                <a:sym typeface="Wingdings" panose="05000000000000000000" pitchFamily="2" charset="2"/>
              </a:rPr>
              <a:t> giovani (18/21enni) in Case famiglia, in una famiglia che si apre all'accoglienza in modo strutturato</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b="1" kern="0" dirty="0">
                <a:solidFill>
                  <a:srgbClr val="FF0000"/>
                </a:solidFill>
                <a:sym typeface="Wingdings" panose="05000000000000000000" pitchFamily="2" charset="2"/>
              </a:rPr>
              <a:t>32</a:t>
            </a:r>
            <a:r>
              <a:rPr lang="it-IT" altLang="it-IT" sz="1200" kern="0" dirty="0">
                <a:sym typeface="Wingdings" panose="05000000000000000000" pitchFamily="2" charset="2"/>
              </a:rPr>
              <a:t> minori con il proprio genitore in percorsi di autonomia e </a:t>
            </a:r>
            <a:r>
              <a:rPr lang="it-IT" altLang="it-IT" sz="1200" b="1" kern="0" dirty="0">
                <a:solidFill>
                  <a:srgbClr val="FF0000"/>
                </a:solidFill>
                <a:sym typeface="Wingdings" panose="05000000000000000000" pitchFamily="2" charset="2"/>
              </a:rPr>
              <a:t>49</a:t>
            </a:r>
            <a:r>
              <a:rPr lang="it-IT" altLang="it-IT" sz="1200" kern="0" dirty="0">
                <a:sym typeface="Wingdings" panose="05000000000000000000" pitchFamily="2" charset="2"/>
              </a:rPr>
              <a:t> giovani 18/21enni</a:t>
            </a:r>
          </a:p>
          <a:p>
            <a:pPr marL="1255713" lvl="1" indent="-361950" algn="just" eaLnBrk="1" fontAlgn="auto" hangingPunct="1">
              <a:spcBef>
                <a:spcPct val="0"/>
              </a:spcBef>
              <a:spcAft>
                <a:spcPts val="0"/>
              </a:spcAft>
              <a:buFont typeface="Wingdings" panose="05000000000000000000" pitchFamily="2" charset="2"/>
              <a:buChar char="ü"/>
              <a:tabLst>
                <a:tab pos="177800" algn="l"/>
              </a:tabLst>
              <a:defRPr/>
            </a:pPr>
            <a:r>
              <a:rPr lang="it-IT" altLang="it-IT" sz="1200" b="1" kern="0" dirty="0">
                <a:solidFill>
                  <a:srgbClr val="FF0000"/>
                </a:solidFill>
                <a:sym typeface="Wingdings" panose="05000000000000000000" pitchFamily="2" charset="2"/>
              </a:rPr>
              <a:t>224</a:t>
            </a:r>
            <a:r>
              <a:rPr lang="it-IT" altLang="it-IT" sz="1200" kern="0" dirty="0">
                <a:sym typeface="Wingdings" panose="05000000000000000000" pitchFamily="2" charset="2"/>
              </a:rPr>
              <a:t> minori in affido familiare (in convivenza e diurno); costituzione nuovo «Centro affidi cittadino</a:t>
            </a:r>
            <a:r>
              <a:rPr lang="it-IT" altLang="it-IT" sz="1200" kern="0" dirty="0" smtClean="0">
                <a:sym typeface="Wingdings" panose="05000000000000000000" pitchFamily="2" charset="2"/>
              </a:rPr>
              <a:t>»</a:t>
            </a:r>
            <a:endParaRPr lang="it-IT" altLang="it-IT" sz="1200" kern="0" dirty="0">
              <a:sym typeface="Wingdings" panose="05000000000000000000" pitchFamily="2" charset="2"/>
            </a:endParaRPr>
          </a:p>
        </p:txBody>
      </p:sp>
      <p:pic>
        <p:nvPicPr>
          <p:cNvPr id="2" name="Immagine 1">
            <a:extLst>
              <a:ext uri="{FF2B5EF4-FFF2-40B4-BE49-F238E27FC236}">
                <a16:creationId xmlns:a16="http://schemas.microsoft.com/office/drawing/2014/main" id="{1684FC36-527A-4FF2-8927-1517E31AC0B5}"/>
              </a:ext>
            </a:extLst>
          </p:cNvPr>
          <p:cNvPicPr>
            <a:picLocks noChangeAspect="1"/>
          </p:cNvPicPr>
          <p:nvPr/>
        </p:nvPicPr>
        <p:blipFill>
          <a:blip r:embed="rId3"/>
          <a:stretch>
            <a:fillRect/>
          </a:stretch>
        </p:blipFill>
        <p:spPr>
          <a:xfrm flipH="1">
            <a:off x="290075" y="1564850"/>
            <a:ext cx="687975"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lnRef>
          <a:fillRef idx="1">
            <a:schemeClr val="lt1"/>
          </a:fillRef>
          <a:effectRef idx="0">
            <a:schemeClr val="accent1"/>
          </a:effectRef>
          <a:fontRef idx="minor">
            <a:schemeClr val="dk1"/>
          </a:fontRef>
        </p:style>
      </p:pic>
      <p:pic>
        <p:nvPicPr>
          <p:cNvPr id="3" name="Immagine 2">
            <a:extLst>
              <a:ext uri="{FF2B5EF4-FFF2-40B4-BE49-F238E27FC236}">
                <a16:creationId xmlns:a16="http://schemas.microsoft.com/office/drawing/2014/main" id="{5FB832B7-8BFE-40F9-8542-D3607ED472D9}"/>
              </a:ext>
            </a:extLst>
          </p:cNvPr>
          <p:cNvPicPr>
            <a:picLocks noChangeAspect="1"/>
          </p:cNvPicPr>
          <p:nvPr/>
        </p:nvPicPr>
        <p:blipFill>
          <a:blip r:embed="rId4"/>
          <a:stretch>
            <a:fillRect/>
          </a:stretch>
        </p:blipFill>
        <p:spPr>
          <a:xfrm>
            <a:off x="174661" y="2698659"/>
            <a:ext cx="803389" cy="434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magine 3">
            <a:extLst>
              <a:ext uri="{FF2B5EF4-FFF2-40B4-BE49-F238E27FC236}">
                <a16:creationId xmlns:a16="http://schemas.microsoft.com/office/drawing/2014/main" id="{DB2FBABF-F8FD-449D-B177-865C46DC4B10}"/>
              </a:ext>
            </a:extLst>
          </p:cNvPr>
          <p:cNvPicPr>
            <a:picLocks noChangeAspect="1"/>
          </p:cNvPicPr>
          <p:nvPr/>
        </p:nvPicPr>
        <p:blipFill>
          <a:blip r:embed="rId5"/>
          <a:stretch>
            <a:fillRect/>
          </a:stretch>
        </p:blipFill>
        <p:spPr>
          <a:xfrm>
            <a:off x="171008" y="3598569"/>
            <a:ext cx="862781" cy="526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9" name="Picture 7">
            <a:extLst>
              <a:ext uri="{FF2B5EF4-FFF2-40B4-BE49-F238E27FC236}">
                <a16:creationId xmlns:a16="http://schemas.microsoft.com/office/drawing/2014/main" id="{48FC61E9-A038-4C84-8E37-D0BDCAAE4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05" y="4726132"/>
            <a:ext cx="803389" cy="492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2_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6669</TotalTime>
  <Words>3587</Words>
  <Application>Microsoft Office PowerPoint</Application>
  <PresentationFormat>Presentazione su schermo (4:3)</PresentationFormat>
  <Paragraphs>618</Paragraphs>
  <Slides>20</Slides>
  <Notes>11</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20</vt:i4>
      </vt:variant>
    </vt:vector>
  </HeadingPairs>
  <TitlesOfParts>
    <vt:vector size="31" baseType="lpstr">
      <vt:lpstr>Arial</vt:lpstr>
      <vt:lpstr>Calibri</vt:lpstr>
      <vt:lpstr>Courier New</vt:lpstr>
      <vt:lpstr>DejaVu Sans</vt:lpstr>
      <vt:lpstr>Franklin Gothic Book</vt:lpstr>
      <vt:lpstr>Perpetua</vt:lpstr>
      <vt:lpstr>Times New Roman</vt:lpstr>
      <vt:lpstr>Wingdings</vt:lpstr>
      <vt:lpstr>Wingdings 2</vt:lpstr>
      <vt:lpstr>Universo</vt:lpstr>
      <vt:lpstr>2_Universo</vt:lpstr>
      <vt:lpstr>Il Sistema dei Servizi Sociali del Comune di Genova dati di sintesi  Azioni, beneficiari, risorse anno 2021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BILANCIO POLITICHE SOCIALI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Castagnola Serena</dc:creator>
  <cp:lastModifiedBy>Massimiliano Cavalli</cp:lastModifiedBy>
  <cp:revision>693</cp:revision>
  <cp:lastPrinted>2022-04-06T10:17:38Z</cp:lastPrinted>
  <dcterms:created xsi:type="dcterms:W3CDTF">2018-07-02T14:31:10Z</dcterms:created>
  <dcterms:modified xsi:type="dcterms:W3CDTF">2022-04-12T08:50:50Z</dcterms:modified>
</cp:coreProperties>
</file>